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45" r:id="rId2"/>
    <p:sldId id="549" r:id="rId3"/>
    <p:sldId id="551" r:id="rId4"/>
    <p:sldId id="290" r:id="rId5"/>
    <p:sldId id="474" r:id="rId6"/>
    <p:sldId id="475" r:id="rId7"/>
    <p:sldId id="531" r:id="rId8"/>
    <p:sldId id="532" r:id="rId9"/>
    <p:sldId id="542" r:id="rId10"/>
    <p:sldId id="533" r:id="rId11"/>
    <p:sldId id="534" r:id="rId12"/>
    <p:sldId id="536" r:id="rId13"/>
    <p:sldId id="547" r:id="rId14"/>
    <p:sldId id="537" r:id="rId15"/>
    <p:sldId id="539" r:id="rId16"/>
    <p:sldId id="501" r:id="rId17"/>
    <p:sldId id="502" r:id="rId18"/>
    <p:sldId id="504" r:id="rId19"/>
    <p:sldId id="508" r:id="rId20"/>
    <p:sldId id="548" r:id="rId21"/>
    <p:sldId id="512" r:id="rId22"/>
    <p:sldId id="514" r:id="rId23"/>
    <p:sldId id="521" r:id="rId24"/>
    <p:sldId id="543" r:id="rId25"/>
    <p:sldId id="554" r:id="rId26"/>
    <p:sldId id="555" r:id="rId27"/>
    <p:sldId id="557" r:id="rId28"/>
    <p:sldId id="528" r:id="rId29"/>
    <p:sldId id="552" r:id="rId30"/>
    <p:sldId id="422" r:id="rId31"/>
    <p:sldId id="423" r:id="rId32"/>
    <p:sldId id="540" r:id="rId33"/>
    <p:sldId id="544" r:id="rId34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33CC33"/>
    <a:srgbClr val="0066FF"/>
    <a:srgbClr val="006600"/>
    <a:srgbClr val="0033CC"/>
    <a:srgbClr val="996600"/>
    <a:srgbClr val="CC66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867" autoAdjust="0"/>
    <p:restoredTop sz="93678" autoAdjust="0"/>
  </p:normalViewPr>
  <p:slideViewPr>
    <p:cSldViewPr>
      <p:cViewPr>
        <p:scale>
          <a:sx n="60" d="100"/>
          <a:sy n="60" d="100"/>
        </p:scale>
        <p:origin x="-184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eg"/><Relationship Id="rId2" Type="http://schemas.openxmlformats.org/officeDocument/2006/relationships/image" Target="../media/image511.jpeg"/><Relationship Id="rId1" Type="http://schemas.openxmlformats.org/officeDocument/2006/relationships/image" Target="../media/image5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9B704-E27F-412E-AA5C-155F4BF74017}" type="doc">
      <dgm:prSet loTypeId="urn:microsoft.com/office/officeart/2005/8/layout/vList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7E3C592-6790-4803-8BF2-30F378978A92}">
      <dgm:prSet phldrT="[Testo]" custT="1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it-IT" sz="2400" dirty="0" smtClean="0">
              <a:latin typeface="Times New Roman" pitchFamily="18" charset="0"/>
              <a:cs typeface="Times New Roman" pitchFamily="18" charset="0"/>
            </a:rPr>
            <a:t>  Risorsa Suolo</a:t>
          </a:r>
          <a:endParaRPr lang="it-IT" sz="2400" dirty="0">
            <a:latin typeface="Times New Roman" pitchFamily="18" charset="0"/>
            <a:cs typeface="Times New Roman" pitchFamily="18" charset="0"/>
          </a:endParaRPr>
        </a:p>
      </dgm:t>
    </dgm:pt>
    <dgm:pt modelId="{CD8FD17E-D684-4C01-918D-429D111E274C}" type="parTrans" cxnId="{3197ED12-83AD-420E-9AAD-632B44139A97}">
      <dgm:prSet/>
      <dgm:spPr/>
      <dgm:t>
        <a:bodyPr/>
        <a:lstStyle/>
        <a:p>
          <a:endParaRPr lang="it-IT" sz="3200">
            <a:latin typeface="Times New Roman" pitchFamily="18" charset="0"/>
            <a:cs typeface="Times New Roman" pitchFamily="18" charset="0"/>
          </a:endParaRPr>
        </a:p>
      </dgm:t>
    </dgm:pt>
    <dgm:pt modelId="{499D0C0B-F104-4B7A-9489-D32C94427F53}" type="sibTrans" cxnId="{3197ED12-83AD-420E-9AAD-632B44139A97}">
      <dgm:prSet/>
      <dgm:spPr/>
      <dgm:t>
        <a:bodyPr/>
        <a:lstStyle/>
        <a:p>
          <a:endParaRPr lang="it-IT" sz="3200">
            <a:latin typeface="Times New Roman" pitchFamily="18" charset="0"/>
            <a:cs typeface="Times New Roman" pitchFamily="18" charset="0"/>
          </a:endParaRPr>
        </a:p>
      </dgm:t>
    </dgm:pt>
    <dgm:pt modelId="{6083B4B6-FC71-4AE3-B1C1-D8DF70B91126}">
      <dgm:prSet phldrT="[Testo]" custT="1"/>
      <dgm:spPr>
        <a:gradFill rotWithShape="0">
          <a:gsLst>
            <a:gs pos="0">
              <a:schemeClr val="tx2">
                <a:lumMod val="60000"/>
                <a:lumOff val="4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it-IT" sz="2400" dirty="0" smtClean="0">
              <a:latin typeface="Times New Roman" pitchFamily="18" charset="0"/>
              <a:cs typeface="Times New Roman" pitchFamily="18" charset="0"/>
            </a:rPr>
            <a:t>  Risorsa Acqua</a:t>
          </a:r>
          <a:endParaRPr lang="it-IT" sz="2400" dirty="0">
            <a:latin typeface="Times New Roman" pitchFamily="18" charset="0"/>
            <a:cs typeface="Times New Roman" pitchFamily="18" charset="0"/>
          </a:endParaRPr>
        </a:p>
      </dgm:t>
    </dgm:pt>
    <dgm:pt modelId="{3DDC2A4B-A208-4B7B-BC1C-4E7BE6ACDBD9}" type="parTrans" cxnId="{B341EC33-475C-439E-B572-06E48B4E1C85}">
      <dgm:prSet/>
      <dgm:spPr/>
      <dgm:t>
        <a:bodyPr/>
        <a:lstStyle/>
        <a:p>
          <a:endParaRPr lang="it-IT" sz="3200">
            <a:latin typeface="Times New Roman" pitchFamily="18" charset="0"/>
            <a:cs typeface="Times New Roman" pitchFamily="18" charset="0"/>
          </a:endParaRPr>
        </a:p>
      </dgm:t>
    </dgm:pt>
    <dgm:pt modelId="{248B5F97-F49D-4BBF-833D-50E4A60395F8}" type="sibTrans" cxnId="{B341EC33-475C-439E-B572-06E48B4E1C85}">
      <dgm:prSet/>
      <dgm:spPr/>
      <dgm:t>
        <a:bodyPr/>
        <a:lstStyle/>
        <a:p>
          <a:endParaRPr lang="it-IT" sz="3200">
            <a:latin typeface="Times New Roman" pitchFamily="18" charset="0"/>
            <a:cs typeface="Times New Roman" pitchFamily="18" charset="0"/>
          </a:endParaRPr>
        </a:p>
      </dgm:t>
    </dgm:pt>
    <dgm:pt modelId="{0ABAFCD8-1A6D-471D-AFD2-7F306A8DBA9A}">
      <dgm:prSet phldrT="[Testo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it-IT" sz="2400" dirty="0" smtClean="0">
              <a:latin typeface="Times New Roman" pitchFamily="18" charset="0"/>
              <a:cs typeface="Times New Roman" pitchFamily="18" charset="0"/>
            </a:rPr>
            <a:t>  Risorsa</a:t>
          </a:r>
        </a:p>
        <a:p>
          <a:r>
            <a:rPr lang="it-IT" sz="2400" dirty="0" smtClean="0">
              <a:latin typeface="Times New Roman" pitchFamily="18" charset="0"/>
              <a:cs typeface="Times New Roman" pitchFamily="18" charset="0"/>
            </a:rPr>
            <a:t>Ambiente</a:t>
          </a:r>
          <a:endParaRPr lang="it-IT" sz="2400" dirty="0">
            <a:latin typeface="Times New Roman" pitchFamily="18" charset="0"/>
            <a:cs typeface="Times New Roman" pitchFamily="18" charset="0"/>
          </a:endParaRPr>
        </a:p>
      </dgm:t>
    </dgm:pt>
    <dgm:pt modelId="{A4D466B6-0B4E-4E1D-9972-DCFB4AD4C180}" type="parTrans" cxnId="{F12B02A7-6D3F-4EDC-AA7F-760C0D3523E6}">
      <dgm:prSet/>
      <dgm:spPr/>
      <dgm:t>
        <a:bodyPr/>
        <a:lstStyle/>
        <a:p>
          <a:endParaRPr lang="it-IT" sz="3200">
            <a:latin typeface="Times New Roman" pitchFamily="18" charset="0"/>
            <a:cs typeface="Times New Roman" pitchFamily="18" charset="0"/>
          </a:endParaRPr>
        </a:p>
      </dgm:t>
    </dgm:pt>
    <dgm:pt modelId="{CE62DC37-B8BE-4F68-9439-2EDC4E278FE3}" type="sibTrans" cxnId="{F12B02A7-6D3F-4EDC-AA7F-760C0D3523E6}">
      <dgm:prSet/>
      <dgm:spPr/>
      <dgm:t>
        <a:bodyPr/>
        <a:lstStyle/>
        <a:p>
          <a:endParaRPr lang="it-IT" sz="3200">
            <a:latin typeface="Times New Roman" pitchFamily="18" charset="0"/>
            <a:cs typeface="Times New Roman" pitchFamily="18" charset="0"/>
          </a:endParaRPr>
        </a:p>
      </dgm:t>
    </dgm:pt>
    <dgm:pt modelId="{BA8A288B-4803-4F97-9876-5D8108733C74}" type="pres">
      <dgm:prSet presAssocID="{A4E9B704-E27F-412E-AA5C-155F4BF7401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93EEDF2-4396-4705-AF67-4ACB1E068AE6}" type="pres">
      <dgm:prSet presAssocID="{D7E3C592-6790-4803-8BF2-30F378978A92}" presName="comp" presStyleCnt="0"/>
      <dgm:spPr/>
    </dgm:pt>
    <dgm:pt modelId="{1F95087F-27A1-40FA-8688-9AE659178F4B}" type="pres">
      <dgm:prSet presAssocID="{D7E3C592-6790-4803-8BF2-30F378978A92}" presName="box" presStyleLbl="node1" presStyleIdx="0" presStyleCnt="3" custLinFactNeighborX="321"/>
      <dgm:spPr/>
      <dgm:t>
        <a:bodyPr/>
        <a:lstStyle/>
        <a:p>
          <a:endParaRPr lang="it-IT"/>
        </a:p>
      </dgm:t>
    </dgm:pt>
    <dgm:pt modelId="{3B374F0B-8197-438A-A3CC-23A9C8CDA2D1}" type="pres">
      <dgm:prSet presAssocID="{D7E3C592-6790-4803-8BF2-30F378978A92}" presName="img" presStyleLbl="fgImgPlace1" presStyleIdx="0" presStyleCnt="3" custScaleX="124344" custLinFactNeighborX="1124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10E42D8-30CA-4AEA-AF34-B21B429CAF71}" type="pres">
      <dgm:prSet presAssocID="{D7E3C592-6790-4803-8BF2-30F378978A9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EF3631C-5291-4945-80A3-88764223F27E}" type="pres">
      <dgm:prSet presAssocID="{499D0C0B-F104-4B7A-9489-D32C94427F53}" presName="spacer" presStyleCnt="0"/>
      <dgm:spPr/>
    </dgm:pt>
    <dgm:pt modelId="{A0BFA071-8E2A-4C18-924B-9CD03997C139}" type="pres">
      <dgm:prSet presAssocID="{6083B4B6-FC71-4AE3-B1C1-D8DF70B91126}" presName="comp" presStyleCnt="0"/>
      <dgm:spPr/>
    </dgm:pt>
    <dgm:pt modelId="{6154C047-0CC7-47D4-9DB6-477ACB29DAC5}" type="pres">
      <dgm:prSet presAssocID="{6083B4B6-FC71-4AE3-B1C1-D8DF70B91126}" presName="box" presStyleLbl="node1" presStyleIdx="1" presStyleCnt="3"/>
      <dgm:spPr/>
      <dgm:t>
        <a:bodyPr/>
        <a:lstStyle/>
        <a:p>
          <a:endParaRPr lang="it-IT"/>
        </a:p>
      </dgm:t>
    </dgm:pt>
    <dgm:pt modelId="{5D9D5F88-54CC-4191-B967-D574FECFD4A2}" type="pres">
      <dgm:prSet presAssocID="{6083B4B6-FC71-4AE3-B1C1-D8DF70B91126}" presName="img" presStyleLbl="fgImgPlace1" presStyleIdx="1" presStyleCnt="3" custScaleX="124344" custLinFactNeighborX="1284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3AFAFC0-C5AB-4679-BAB8-11E8D7CFFF78}" type="pres">
      <dgm:prSet presAssocID="{6083B4B6-FC71-4AE3-B1C1-D8DF70B9112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E26A744-FAB8-4F7D-9081-427D000572EE}" type="pres">
      <dgm:prSet presAssocID="{248B5F97-F49D-4BBF-833D-50E4A60395F8}" presName="spacer" presStyleCnt="0"/>
      <dgm:spPr/>
    </dgm:pt>
    <dgm:pt modelId="{C6DFFCF2-A640-479E-857F-EA042962B52C}" type="pres">
      <dgm:prSet presAssocID="{0ABAFCD8-1A6D-471D-AFD2-7F306A8DBA9A}" presName="comp" presStyleCnt="0"/>
      <dgm:spPr/>
    </dgm:pt>
    <dgm:pt modelId="{E695AC7F-698C-4640-A51E-97C8A04E541E}" type="pres">
      <dgm:prSet presAssocID="{0ABAFCD8-1A6D-471D-AFD2-7F306A8DBA9A}" presName="box" presStyleLbl="node1" presStyleIdx="2" presStyleCnt="3" custLinFactNeighborY="66316"/>
      <dgm:spPr/>
      <dgm:t>
        <a:bodyPr/>
        <a:lstStyle/>
        <a:p>
          <a:endParaRPr lang="it-IT"/>
        </a:p>
      </dgm:t>
    </dgm:pt>
    <dgm:pt modelId="{FFFC62D2-9B15-4887-9FF7-057A76C96D3C}" type="pres">
      <dgm:prSet presAssocID="{0ABAFCD8-1A6D-471D-AFD2-7F306A8DBA9A}" presName="img" presStyleLbl="fgImgPlace1" presStyleIdx="2" presStyleCnt="3" custScaleX="118644" custLinFactNeighborX="1124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77BE980-30D2-4124-AAE5-36F63C314255}" type="pres">
      <dgm:prSet presAssocID="{0ABAFCD8-1A6D-471D-AFD2-7F306A8DBA9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341EC33-475C-439E-B572-06E48B4E1C85}" srcId="{A4E9B704-E27F-412E-AA5C-155F4BF74017}" destId="{6083B4B6-FC71-4AE3-B1C1-D8DF70B91126}" srcOrd="1" destOrd="0" parTransId="{3DDC2A4B-A208-4B7B-BC1C-4E7BE6ACDBD9}" sibTransId="{248B5F97-F49D-4BBF-833D-50E4A60395F8}"/>
    <dgm:cxn modelId="{9BD7B564-846A-4DE5-9B9A-480BDEBDE572}" type="presOf" srcId="{6083B4B6-FC71-4AE3-B1C1-D8DF70B91126}" destId="{6154C047-0CC7-47D4-9DB6-477ACB29DAC5}" srcOrd="0" destOrd="0" presId="urn:microsoft.com/office/officeart/2005/8/layout/vList4"/>
    <dgm:cxn modelId="{F12B02A7-6D3F-4EDC-AA7F-760C0D3523E6}" srcId="{A4E9B704-E27F-412E-AA5C-155F4BF74017}" destId="{0ABAFCD8-1A6D-471D-AFD2-7F306A8DBA9A}" srcOrd="2" destOrd="0" parTransId="{A4D466B6-0B4E-4E1D-9972-DCFB4AD4C180}" sibTransId="{CE62DC37-B8BE-4F68-9439-2EDC4E278FE3}"/>
    <dgm:cxn modelId="{29AF2DC5-582D-4DAB-BBA9-A4B9B8359D06}" type="presOf" srcId="{D7E3C592-6790-4803-8BF2-30F378978A92}" destId="{410E42D8-30CA-4AEA-AF34-B21B429CAF71}" srcOrd="1" destOrd="0" presId="urn:microsoft.com/office/officeart/2005/8/layout/vList4"/>
    <dgm:cxn modelId="{2090CB62-1F10-4E85-89B7-C04D505D7A04}" type="presOf" srcId="{0ABAFCD8-1A6D-471D-AFD2-7F306A8DBA9A}" destId="{577BE980-30D2-4124-AAE5-36F63C314255}" srcOrd="1" destOrd="0" presId="urn:microsoft.com/office/officeart/2005/8/layout/vList4"/>
    <dgm:cxn modelId="{3197ED12-83AD-420E-9AAD-632B44139A97}" srcId="{A4E9B704-E27F-412E-AA5C-155F4BF74017}" destId="{D7E3C592-6790-4803-8BF2-30F378978A92}" srcOrd="0" destOrd="0" parTransId="{CD8FD17E-D684-4C01-918D-429D111E274C}" sibTransId="{499D0C0B-F104-4B7A-9489-D32C94427F53}"/>
    <dgm:cxn modelId="{7CC4E58A-E35E-4828-8155-D59346CA43DB}" type="presOf" srcId="{D7E3C592-6790-4803-8BF2-30F378978A92}" destId="{1F95087F-27A1-40FA-8688-9AE659178F4B}" srcOrd="0" destOrd="0" presId="urn:microsoft.com/office/officeart/2005/8/layout/vList4"/>
    <dgm:cxn modelId="{916A69A3-8BAA-4D7C-A0E8-B1DC8858C208}" type="presOf" srcId="{A4E9B704-E27F-412E-AA5C-155F4BF74017}" destId="{BA8A288B-4803-4F97-9876-5D8108733C74}" srcOrd="0" destOrd="0" presId="urn:microsoft.com/office/officeart/2005/8/layout/vList4"/>
    <dgm:cxn modelId="{D275F142-8EDD-4B70-B06F-2A9665345C55}" type="presOf" srcId="{6083B4B6-FC71-4AE3-B1C1-D8DF70B91126}" destId="{73AFAFC0-C5AB-4679-BAB8-11E8D7CFFF78}" srcOrd="1" destOrd="0" presId="urn:microsoft.com/office/officeart/2005/8/layout/vList4"/>
    <dgm:cxn modelId="{BA00E7C6-109E-4BDD-98E9-570984917A1C}" type="presOf" srcId="{0ABAFCD8-1A6D-471D-AFD2-7F306A8DBA9A}" destId="{E695AC7F-698C-4640-A51E-97C8A04E541E}" srcOrd="0" destOrd="0" presId="urn:microsoft.com/office/officeart/2005/8/layout/vList4"/>
    <dgm:cxn modelId="{B306F512-55B2-4950-A90E-FFCE54DE1B55}" type="presParOf" srcId="{BA8A288B-4803-4F97-9876-5D8108733C74}" destId="{093EEDF2-4396-4705-AF67-4ACB1E068AE6}" srcOrd="0" destOrd="0" presId="urn:microsoft.com/office/officeart/2005/8/layout/vList4"/>
    <dgm:cxn modelId="{CF13F9FD-1134-4881-9EF0-48ACFAED29A1}" type="presParOf" srcId="{093EEDF2-4396-4705-AF67-4ACB1E068AE6}" destId="{1F95087F-27A1-40FA-8688-9AE659178F4B}" srcOrd="0" destOrd="0" presId="urn:microsoft.com/office/officeart/2005/8/layout/vList4"/>
    <dgm:cxn modelId="{0A152230-D0F2-4F1B-9585-4E160B321C1B}" type="presParOf" srcId="{093EEDF2-4396-4705-AF67-4ACB1E068AE6}" destId="{3B374F0B-8197-438A-A3CC-23A9C8CDA2D1}" srcOrd="1" destOrd="0" presId="urn:microsoft.com/office/officeart/2005/8/layout/vList4"/>
    <dgm:cxn modelId="{E87EE6C1-DEF2-4C7A-9BAE-5DE41CCA621D}" type="presParOf" srcId="{093EEDF2-4396-4705-AF67-4ACB1E068AE6}" destId="{410E42D8-30CA-4AEA-AF34-B21B429CAF71}" srcOrd="2" destOrd="0" presId="urn:microsoft.com/office/officeart/2005/8/layout/vList4"/>
    <dgm:cxn modelId="{BEA54FA3-F598-4AF6-AE8E-17FF586F2147}" type="presParOf" srcId="{BA8A288B-4803-4F97-9876-5D8108733C74}" destId="{CEF3631C-5291-4945-80A3-88764223F27E}" srcOrd="1" destOrd="0" presId="urn:microsoft.com/office/officeart/2005/8/layout/vList4"/>
    <dgm:cxn modelId="{44EF7995-EDD8-4173-A350-20C652687774}" type="presParOf" srcId="{BA8A288B-4803-4F97-9876-5D8108733C74}" destId="{A0BFA071-8E2A-4C18-924B-9CD03997C139}" srcOrd="2" destOrd="0" presId="urn:microsoft.com/office/officeart/2005/8/layout/vList4"/>
    <dgm:cxn modelId="{FF7121EE-D941-4D0B-998B-C577EECEED2B}" type="presParOf" srcId="{A0BFA071-8E2A-4C18-924B-9CD03997C139}" destId="{6154C047-0CC7-47D4-9DB6-477ACB29DAC5}" srcOrd="0" destOrd="0" presId="urn:microsoft.com/office/officeart/2005/8/layout/vList4"/>
    <dgm:cxn modelId="{A97A8BFA-B67E-4B5B-A8E0-0D4CDA1E10D3}" type="presParOf" srcId="{A0BFA071-8E2A-4C18-924B-9CD03997C139}" destId="{5D9D5F88-54CC-4191-B967-D574FECFD4A2}" srcOrd="1" destOrd="0" presId="urn:microsoft.com/office/officeart/2005/8/layout/vList4"/>
    <dgm:cxn modelId="{87574B6D-A48C-4851-B744-12699791C4C0}" type="presParOf" srcId="{A0BFA071-8E2A-4C18-924B-9CD03997C139}" destId="{73AFAFC0-C5AB-4679-BAB8-11E8D7CFFF78}" srcOrd="2" destOrd="0" presId="urn:microsoft.com/office/officeart/2005/8/layout/vList4"/>
    <dgm:cxn modelId="{04FA7F01-6EBF-48FF-AB34-52612D401958}" type="presParOf" srcId="{BA8A288B-4803-4F97-9876-5D8108733C74}" destId="{6E26A744-FAB8-4F7D-9081-427D000572EE}" srcOrd="3" destOrd="0" presId="urn:microsoft.com/office/officeart/2005/8/layout/vList4"/>
    <dgm:cxn modelId="{DECB1246-77FB-48A4-8E24-FB5D886FFF8D}" type="presParOf" srcId="{BA8A288B-4803-4F97-9876-5D8108733C74}" destId="{C6DFFCF2-A640-479E-857F-EA042962B52C}" srcOrd="4" destOrd="0" presId="urn:microsoft.com/office/officeart/2005/8/layout/vList4"/>
    <dgm:cxn modelId="{BC5D9B9F-817F-4852-8956-268996DBAF46}" type="presParOf" srcId="{C6DFFCF2-A640-479E-857F-EA042962B52C}" destId="{E695AC7F-698C-4640-A51E-97C8A04E541E}" srcOrd="0" destOrd="0" presId="urn:microsoft.com/office/officeart/2005/8/layout/vList4"/>
    <dgm:cxn modelId="{35317606-5BF6-429A-A499-904915774C93}" type="presParOf" srcId="{C6DFFCF2-A640-479E-857F-EA042962B52C}" destId="{FFFC62D2-9B15-4887-9FF7-057A76C96D3C}" srcOrd="1" destOrd="0" presId="urn:microsoft.com/office/officeart/2005/8/layout/vList4"/>
    <dgm:cxn modelId="{6F208D39-0624-4EB2-A028-1A1A9EB290B1}" type="presParOf" srcId="{C6DFFCF2-A640-479E-857F-EA042962B52C}" destId="{577BE980-30D2-4124-AAE5-36F63C314255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2CB30F-E96F-47B0-9D2B-C88BFE3DD511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AE47F922-014C-44E7-81DA-8BCB52975CA0}">
      <dgm:prSet phldrT="[Testo]"/>
      <dgm:spPr/>
      <dgm:t>
        <a:bodyPr/>
        <a:lstStyle/>
        <a:p>
          <a:r>
            <a:rPr lang="it-IT" b="1" dirty="0" smtClean="0">
              <a:latin typeface="Times New Roman" pitchFamily="18" charset="0"/>
              <a:cs typeface="Times New Roman" pitchFamily="18" charset="0"/>
            </a:rPr>
            <a:t>Consapevolezza delle risorse quali beni non infiniti</a:t>
          </a:r>
          <a:endParaRPr lang="it-IT" b="1" dirty="0">
            <a:latin typeface="Times New Roman" pitchFamily="18" charset="0"/>
            <a:cs typeface="Times New Roman" pitchFamily="18" charset="0"/>
          </a:endParaRPr>
        </a:p>
      </dgm:t>
    </dgm:pt>
    <dgm:pt modelId="{B61CD8F6-9CD1-4F23-93A3-803D79CF2EDA}" type="parTrans" cxnId="{C1EDC6F4-9C47-469B-A0B0-60B78328BCB5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BB374DF4-3748-4A31-8D0A-B2DDEDB511B0}" type="sibTrans" cxnId="{C1EDC6F4-9C47-469B-A0B0-60B78328BCB5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5F6AA302-0B18-4A7F-8C4D-52A5D55EC92F}">
      <dgm:prSet phldrT="[Testo]"/>
      <dgm:spPr/>
      <dgm:t>
        <a:bodyPr/>
        <a:lstStyle/>
        <a:p>
          <a:r>
            <a:rPr lang="it-IT" b="1" dirty="0" smtClean="0">
              <a:latin typeface="Times New Roman" pitchFamily="18" charset="0"/>
              <a:cs typeface="Times New Roman" pitchFamily="18" charset="0"/>
            </a:rPr>
            <a:t>Comprensione del delicato equilibrio tra domanda sociale e offerta del territorio</a:t>
          </a:r>
          <a:endParaRPr lang="it-IT" b="1" dirty="0">
            <a:latin typeface="Times New Roman" pitchFamily="18" charset="0"/>
            <a:cs typeface="Times New Roman" pitchFamily="18" charset="0"/>
          </a:endParaRPr>
        </a:p>
      </dgm:t>
    </dgm:pt>
    <dgm:pt modelId="{4D9610A3-C502-4D13-903B-BA746145DEE7}" type="parTrans" cxnId="{CB7D1ED5-7947-4A08-A898-94BAD6F8A1FD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A9176CCB-515C-460E-8B92-9F82985F70D5}" type="sibTrans" cxnId="{CB7D1ED5-7947-4A08-A898-94BAD6F8A1FD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EBFD9F33-8E28-478C-8C13-FDAC6D6B6658}">
      <dgm:prSet phldrT="[Testo]"/>
      <dgm:spPr/>
      <dgm:t>
        <a:bodyPr/>
        <a:lstStyle/>
        <a:p>
          <a:r>
            <a:rPr lang="it-IT" b="1" dirty="0" smtClean="0">
              <a:latin typeface="Times New Roman" pitchFamily="18" charset="0"/>
              <a:cs typeface="Times New Roman" pitchFamily="18" charset="0"/>
            </a:rPr>
            <a:t>Indispensabilità di un corretto uso delle risorse</a:t>
          </a:r>
          <a:endParaRPr lang="it-IT" b="1" dirty="0">
            <a:latin typeface="Times New Roman" pitchFamily="18" charset="0"/>
            <a:cs typeface="Times New Roman" pitchFamily="18" charset="0"/>
          </a:endParaRPr>
        </a:p>
      </dgm:t>
    </dgm:pt>
    <dgm:pt modelId="{124A62C6-6F30-4A68-88A2-1F25E894A9BB}" type="parTrans" cxnId="{FFFA720E-8CF4-4F1A-9659-AB0BA1DBBB61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5A55035D-FBF4-44DB-AAFB-EA8F821303D7}" type="sibTrans" cxnId="{FFFA720E-8CF4-4F1A-9659-AB0BA1DBBB61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564750B9-2843-449F-A32C-0851AB93A5E5}">
      <dgm:prSet phldrT="[Testo]"/>
      <dgm:spPr/>
      <dgm:t>
        <a:bodyPr/>
        <a:lstStyle/>
        <a:p>
          <a:r>
            <a:rPr lang="it-IT" b="1" dirty="0" smtClean="0">
              <a:latin typeface="Times New Roman" pitchFamily="18" charset="0"/>
              <a:cs typeface="Times New Roman" pitchFamily="18" charset="0"/>
            </a:rPr>
            <a:t>Necessità di un processo di pianificazione interdisciplinare: razionale, unitario e partecipato</a:t>
          </a:r>
          <a:endParaRPr lang="it-IT" b="1" dirty="0">
            <a:latin typeface="Times New Roman" pitchFamily="18" charset="0"/>
            <a:cs typeface="Times New Roman" pitchFamily="18" charset="0"/>
          </a:endParaRPr>
        </a:p>
      </dgm:t>
    </dgm:pt>
    <dgm:pt modelId="{81B081B2-FDDB-4684-BFF3-63E486EA3B39}" type="parTrans" cxnId="{BBFAD622-ACDE-452E-A679-E7189B2557ED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EB995B18-42F8-4728-8636-4F708EEE240B}" type="sibTrans" cxnId="{BBFAD622-ACDE-452E-A679-E7189B2557ED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EF5C23A3-87FF-4DAF-B2EE-5E35393D2ED4}">
      <dgm:prSet phldrT="[Testo]"/>
      <dgm:spPr/>
      <dgm:t>
        <a:bodyPr/>
        <a:lstStyle/>
        <a:p>
          <a:r>
            <a:rPr lang="it-IT" b="1" dirty="0" smtClean="0">
              <a:latin typeface="Times New Roman" pitchFamily="18" charset="0"/>
              <a:cs typeface="Times New Roman" pitchFamily="18" charset="0"/>
            </a:rPr>
            <a:t>Necessità di adeguate ed unitarie norme d’uso</a:t>
          </a:r>
          <a:endParaRPr lang="it-IT" b="1" dirty="0">
            <a:latin typeface="Times New Roman" pitchFamily="18" charset="0"/>
            <a:cs typeface="Times New Roman" pitchFamily="18" charset="0"/>
          </a:endParaRPr>
        </a:p>
      </dgm:t>
    </dgm:pt>
    <dgm:pt modelId="{19A74B29-553F-461A-B6F9-C308A224060A}" type="parTrans" cxnId="{1BE5A87F-3F73-48D5-BF37-37B43EEFCF36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CFF23C67-6D5E-4E4A-9BB7-9B515B8135A2}" type="sibTrans" cxnId="{1BE5A87F-3F73-48D5-BF37-37B43EEFCF36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E781EA68-EAE1-4ED7-AE06-F9494C65D4CC}">
      <dgm:prSet phldrT="[Testo]"/>
      <dgm:spPr>
        <a:solidFill>
          <a:srgbClr val="FF66FF"/>
        </a:solidFill>
      </dgm:spPr>
      <dgm:t>
        <a:bodyPr/>
        <a:lstStyle/>
        <a:p>
          <a:r>
            <a:rPr lang="it-IT" b="1" dirty="0" smtClean="0">
              <a:latin typeface="Times New Roman" pitchFamily="18" charset="0"/>
              <a:cs typeface="Times New Roman" pitchFamily="18" charset="0"/>
            </a:rPr>
            <a:t>Rafforzamento di una necessaria programmazione organica ed unitaria</a:t>
          </a:r>
          <a:endParaRPr lang="it-IT" b="1" dirty="0">
            <a:latin typeface="Times New Roman" pitchFamily="18" charset="0"/>
            <a:cs typeface="Times New Roman" pitchFamily="18" charset="0"/>
          </a:endParaRPr>
        </a:p>
      </dgm:t>
    </dgm:pt>
    <dgm:pt modelId="{35CCC2C0-60B6-4B9B-B70B-D948AA469800}" type="parTrans" cxnId="{E467B7FA-DB76-4A0D-B5AC-945C5CF1BA9E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5E67E59A-B0B1-4278-A142-341B825CDBD2}" type="sibTrans" cxnId="{E467B7FA-DB76-4A0D-B5AC-945C5CF1BA9E}">
      <dgm:prSet/>
      <dgm:spPr/>
      <dgm:t>
        <a:bodyPr/>
        <a:lstStyle/>
        <a:p>
          <a:endParaRPr lang="it-IT" b="1">
            <a:latin typeface="Times New Roman" pitchFamily="18" charset="0"/>
            <a:cs typeface="Times New Roman" pitchFamily="18" charset="0"/>
          </a:endParaRPr>
        </a:p>
      </dgm:t>
    </dgm:pt>
    <dgm:pt modelId="{83F10E5C-F0A3-40A2-A9A3-5D5808CB00F8}" type="pres">
      <dgm:prSet presAssocID="{6A2CB30F-E96F-47B0-9D2B-C88BFE3DD5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A937108-1AB3-49E5-B711-AE609C7B9D9E}" type="pres">
      <dgm:prSet presAssocID="{AE47F922-014C-44E7-81DA-8BCB52975CA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A9D671-0208-46F6-808B-2205F25F5A25}" type="pres">
      <dgm:prSet presAssocID="{BB374DF4-3748-4A31-8D0A-B2DDEDB511B0}" presName="spacer" presStyleCnt="0"/>
      <dgm:spPr/>
    </dgm:pt>
    <dgm:pt modelId="{DB7C20AD-F386-45C5-BFAF-97F060AB856F}" type="pres">
      <dgm:prSet presAssocID="{5F6AA302-0B18-4A7F-8C4D-52A5D55EC92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FE34FD1-3930-452A-9041-BAB17FD2BFD7}" type="pres">
      <dgm:prSet presAssocID="{A9176CCB-515C-460E-8B92-9F82985F70D5}" presName="spacer" presStyleCnt="0"/>
      <dgm:spPr/>
    </dgm:pt>
    <dgm:pt modelId="{17B5D306-BFF7-4D03-BD2C-7D9C3905C972}" type="pres">
      <dgm:prSet presAssocID="{EBFD9F33-8E28-478C-8C13-FDAC6D6B6658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A7E638-9C08-4BEC-83C6-B7A9671A7DF5}" type="pres">
      <dgm:prSet presAssocID="{5A55035D-FBF4-44DB-AAFB-EA8F821303D7}" presName="spacer" presStyleCnt="0"/>
      <dgm:spPr/>
    </dgm:pt>
    <dgm:pt modelId="{2C940693-851C-47B6-A0F9-9A6F3C0AD85F}" type="pres">
      <dgm:prSet presAssocID="{564750B9-2843-449F-A32C-0851AB93A5E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77812B5-C31E-47CF-A847-7B5040A6FBF6}" type="pres">
      <dgm:prSet presAssocID="{EB995B18-42F8-4728-8636-4F708EEE240B}" presName="spacer" presStyleCnt="0"/>
      <dgm:spPr/>
    </dgm:pt>
    <dgm:pt modelId="{C423FDF8-5C74-476F-B9E4-DFC7E2940931}" type="pres">
      <dgm:prSet presAssocID="{EF5C23A3-87FF-4DAF-B2EE-5E35393D2ED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9AA9BC-9687-4E83-9365-0EF8B509C70A}" type="pres">
      <dgm:prSet presAssocID="{CFF23C67-6D5E-4E4A-9BB7-9B515B8135A2}" presName="spacer" presStyleCnt="0"/>
      <dgm:spPr/>
    </dgm:pt>
    <dgm:pt modelId="{22DAED35-B4BF-4FED-97A9-5823B53BBE38}" type="pres">
      <dgm:prSet presAssocID="{E781EA68-EAE1-4ED7-AE06-F9494C65D4C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D66D8A8-A110-4B6A-88E4-B709DFADA01E}" type="presOf" srcId="{EF5C23A3-87FF-4DAF-B2EE-5E35393D2ED4}" destId="{C423FDF8-5C74-476F-B9E4-DFC7E2940931}" srcOrd="0" destOrd="0" presId="urn:microsoft.com/office/officeart/2005/8/layout/vList2"/>
    <dgm:cxn modelId="{CB7D1ED5-7947-4A08-A898-94BAD6F8A1FD}" srcId="{6A2CB30F-E96F-47B0-9D2B-C88BFE3DD511}" destId="{5F6AA302-0B18-4A7F-8C4D-52A5D55EC92F}" srcOrd="1" destOrd="0" parTransId="{4D9610A3-C502-4D13-903B-BA746145DEE7}" sibTransId="{A9176CCB-515C-460E-8B92-9F82985F70D5}"/>
    <dgm:cxn modelId="{D3303042-8769-49AC-9BCB-5079B01F99CB}" type="presOf" srcId="{5F6AA302-0B18-4A7F-8C4D-52A5D55EC92F}" destId="{DB7C20AD-F386-45C5-BFAF-97F060AB856F}" srcOrd="0" destOrd="0" presId="urn:microsoft.com/office/officeart/2005/8/layout/vList2"/>
    <dgm:cxn modelId="{FFFA720E-8CF4-4F1A-9659-AB0BA1DBBB61}" srcId="{6A2CB30F-E96F-47B0-9D2B-C88BFE3DD511}" destId="{EBFD9F33-8E28-478C-8C13-FDAC6D6B6658}" srcOrd="2" destOrd="0" parTransId="{124A62C6-6F30-4A68-88A2-1F25E894A9BB}" sibTransId="{5A55035D-FBF4-44DB-AAFB-EA8F821303D7}"/>
    <dgm:cxn modelId="{789C460E-C243-441C-8D29-A1690BEFB21C}" type="presOf" srcId="{6A2CB30F-E96F-47B0-9D2B-C88BFE3DD511}" destId="{83F10E5C-F0A3-40A2-A9A3-5D5808CB00F8}" srcOrd="0" destOrd="0" presId="urn:microsoft.com/office/officeart/2005/8/layout/vList2"/>
    <dgm:cxn modelId="{E467B7FA-DB76-4A0D-B5AC-945C5CF1BA9E}" srcId="{6A2CB30F-E96F-47B0-9D2B-C88BFE3DD511}" destId="{E781EA68-EAE1-4ED7-AE06-F9494C65D4CC}" srcOrd="5" destOrd="0" parTransId="{35CCC2C0-60B6-4B9B-B70B-D948AA469800}" sibTransId="{5E67E59A-B0B1-4278-A142-341B825CDBD2}"/>
    <dgm:cxn modelId="{D2B8E7FE-0C9C-4517-A4A1-CCA81ECA2A7A}" type="presOf" srcId="{AE47F922-014C-44E7-81DA-8BCB52975CA0}" destId="{AA937108-1AB3-49E5-B711-AE609C7B9D9E}" srcOrd="0" destOrd="0" presId="urn:microsoft.com/office/officeart/2005/8/layout/vList2"/>
    <dgm:cxn modelId="{BBFAD622-ACDE-452E-A679-E7189B2557ED}" srcId="{6A2CB30F-E96F-47B0-9D2B-C88BFE3DD511}" destId="{564750B9-2843-449F-A32C-0851AB93A5E5}" srcOrd="3" destOrd="0" parTransId="{81B081B2-FDDB-4684-BFF3-63E486EA3B39}" sibTransId="{EB995B18-42F8-4728-8636-4F708EEE240B}"/>
    <dgm:cxn modelId="{6CEDDCAD-DF67-402C-8B94-9B7DD9C538EF}" type="presOf" srcId="{E781EA68-EAE1-4ED7-AE06-F9494C65D4CC}" destId="{22DAED35-B4BF-4FED-97A9-5823B53BBE38}" srcOrd="0" destOrd="0" presId="urn:microsoft.com/office/officeart/2005/8/layout/vList2"/>
    <dgm:cxn modelId="{1BE5A87F-3F73-48D5-BF37-37B43EEFCF36}" srcId="{6A2CB30F-E96F-47B0-9D2B-C88BFE3DD511}" destId="{EF5C23A3-87FF-4DAF-B2EE-5E35393D2ED4}" srcOrd="4" destOrd="0" parTransId="{19A74B29-553F-461A-B6F9-C308A224060A}" sibTransId="{CFF23C67-6D5E-4E4A-9BB7-9B515B8135A2}"/>
    <dgm:cxn modelId="{C1EDC6F4-9C47-469B-A0B0-60B78328BCB5}" srcId="{6A2CB30F-E96F-47B0-9D2B-C88BFE3DD511}" destId="{AE47F922-014C-44E7-81DA-8BCB52975CA0}" srcOrd="0" destOrd="0" parTransId="{B61CD8F6-9CD1-4F23-93A3-803D79CF2EDA}" sibTransId="{BB374DF4-3748-4A31-8D0A-B2DDEDB511B0}"/>
    <dgm:cxn modelId="{1C0D3FAF-9676-42F8-AA32-CAFA64B0BA83}" type="presOf" srcId="{EBFD9F33-8E28-478C-8C13-FDAC6D6B6658}" destId="{17B5D306-BFF7-4D03-BD2C-7D9C3905C972}" srcOrd="0" destOrd="0" presId="urn:microsoft.com/office/officeart/2005/8/layout/vList2"/>
    <dgm:cxn modelId="{FE9B2B67-12F3-4FF1-8B68-5A0C18DFCA96}" type="presOf" srcId="{564750B9-2843-449F-A32C-0851AB93A5E5}" destId="{2C940693-851C-47B6-A0F9-9A6F3C0AD85F}" srcOrd="0" destOrd="0" presId="urn:microsoft.com/office/officeart/2005/8/layout/vList2"/>
    <dgm:cxn modelId="{514AB9B1-3262-4AE8-8768-6AE82362AAC2}" type="presParOf" srcId="{83F10E5C-F0A3-40A2-A9A3-5D5808CB00F8}" destId="{AA937108-1AB3-49E5-B711-AE609C7B9D9E}" srcOrd="0" destOrd="0" presId="urn:microsoft.com/office/officeart/2005/8/layout/vList2"/>
    <dgm:cxn modelId="{F8725EDF-BE65-4DE6-A3FF-34D0DB08F793}" type="presParOf" srcId="{83F10E5C-F0A3-40A2-A9A3-5D5808CB00F8}" destId="{99A9D671-0208-46F6-808B-2205F25F5A25}" srcOrd="1" destOrd="0" presId="urn:microsoft.com/office/officeart/2005/8/layout/vList2"/>
    <dgm:cxn modelId="{917C2B8E-4E19-4420-AB4D-174E3E157793}" type="presParOf" srcId="{83F10E5C-F0A3-40A2-A9A3-5D5808CB00F8}" destId="{DB7C20AD-F386-45C5-BFAF-97F060AB856F}" srcOrd="2" destOrd="0" presId="urn:microsoft.com/office/officeart/2005/8/layout/vList2"/>
    <dgm:cxn modelId="{EEFC36BC-9C5B-47EF-BBE4-207D18A35F0E}" type="presParOf" srcId="{83F10E5C-F0A3-40A2-A9A3-5D5808CB00F8}" destId="{5FE34FD1-3930-452A-9041-BAB17FD2BFD7}" srcOrd="3" destOrd="0" presId="urn:microsoft.com/office/officeart/2005/8/layout/vList2"/>
    <dgm:cxn modelId="{75D6729A-A928-4698-B5EA-3B91202E35A9}" type="presParOf" srcId="{83F10E5C-F0A3-40A2-A9A3-5D5808CB00F8}" destId="{17B5D306-BFF7-4D03-BD2C-7D9C3905C972}" srcOrd="4" destOrd="0" presId="urn:microsoft.com/office/officeart/2005/8/layout/vList2"/>
    <dgm:cxn modelId="{FF672168-CBCB-450D-A30F-9AF0EB71DFE2}" type="presParOf" srcId="{83F10E5C-F0A3-40A2-A9A3-5D5808CB00F8}" destId="{5CA7E638-9C08-4BEC-83C6-B7A9671A7DF5}" srcOrd="5" destOrd="0" presId="urn:microsoft.com/office/officeart/2005/8/layout/vList2"/>
    <dgm:cxn modelId="{5AC87558-23BB-4798-8DEE-F9A458D84B13}" type="presParOf" srcId="{83F10E5C-F0A3-40A2-A9A3-5D5808CB00F8}" destId="{2C940693-851C-47B6-A0F9-9A6F3C0AD85F}" srcOrd="6" destOrd="0" presId="urn:microsoft.com/office/officeart/2005/8/layout/vList2"/>
    <dgm:cxn modelId="{30764DB5-1D6C-49D1-92D6-D1662FF78823}" type="presParOf" srcId="{83F10E5C-F0A3-40A2-A9A3-5D5808CB00F8}" destId="{C77812B5-C31E-47CF-A847-7B5040A6FBF6}" srcOrd="7" destOrd="0" presId="urn:microsoft.com/office/officeart/2005/8/layout/vList2"/>
    <dgm:cxn modelId="{FD5D8F0A-3D7C-42B0-8C8D-551D0A42AFB4}" type="presParOf" srcId="{83F10E5C-F0A3-40A2-A9A3-5D5808CB00F8}" destId="{C423FDF8-5C74-476F-B9E4-DFC7E2940931}" srcOrd="8" destOrd="0" presId="urn:microsoft.com/office/officeart/2005/8/layout/vList2"/>
    <dgm:cxn modelId="{176E1AD4-607C-4E1F-947B-D278A540360B}" type="presParOf" srcId="{83F10E5C-F0A3-40A2-A9A3-5D5808CB00F8}" destId="{CD9AA9BC-9687-4E83-9365-0EF8B509C70A}" srcOrd="9" destOrd="0" presId="urn:microsoft.com/office/officeart/2005/8/layout/vList2"/>
    <dgm:cxn modelId="{E465BAB5-99DA-445A-A253-4E36B3FD688D}" type="presParOf" srcId="{83F10E5C-F0A3-40A2-A9A3-5D5808CB00F8}" destId="{22DAED35-B4BF-4FED-97A9-5823B53BBE38}" srcOrd="1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95087F-27A1-40FA-8688-9AE659178F4B}">
      <dsp:nvSpPr>
        <dsp:cNvPr id="0" name=""/>
        <dsp:cNvSpPr/>
      </dsp:nvSpPr>
      <dsp:spPr>
        <a:xfrm>
          <a:off x="0" y="0"/>
          <a:ext cx="2800776" cy="8550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>
              <a:latin typeface="Times New Roman" pitchFamily="18" charset="0"/>
              <a:cs typeface="Times New Roman" pitchFamily="18" charset="0"/>
            </a:rPr>
            <a:t>  Risorsa Suolo</a:t>
          </a:r>
          <a:endParaRPr lang="it-IT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5664" y="0"/>
        <a:ext cx="2155111" cy="855095"/>
      </dsp:txXfrm>
    </dsp:sp>
    <dsp:sp modelId="{3B374F0B-8197-438A-A3CC-23A9C8CDA2D1}">
      <dsp:nvSpPr>
        <dsp:cNvPr id="0" name=""/>
        <dsp:cNvSpPr/>
      </dsp:nvSpPr>
      <dsp:spPr>
        <a:xfrm>
          <a:off x="80300" y="85509"/>
          <a:ext cx="696519" cy="6840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154C047-0CC7-47D4-9DB6-477ACB29DAC5}">
      <dsp:nvSpPr>
        <dsp:cNvPr id="0" name=""/>
        <dsp:cNvSpPr/>
      </dsp:nvSpPr>
      <dsp:spPr>
        <a:xfrm>
          <a:off x="0" y="940604"/>
          <a:ext cx="2800776" cy="855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tx2">
                <a:lumMod val="60000"/>
                <a:lumOff val="4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>
              <a:latin typeface="Times New Roman" pitchFamily="18" charset="0"/>
              <a:cs typeface="Times New Roman" pitchFamily="18" charset="0"/>
            </a:rPr>
            <a:t>  Risorsa Acqua</a:t>
          </a:r>
          <a:endParaRPr lang="it-IT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5664" y="940604"/>
        <a:ext cx="2155111" cy="855095"/>
      </dsp:txXfrm>
    </dsp:sp>
    <dsp:sp modelId="{5D9D5F88-54CC-4191-B967-D574FECFD4A2}">
      <dsp:nvSpPr>
        <dsp:cNvPr id="0" name=""/>
        <dsp:cNvSpPr/>
      </dsp:nvSpPr>
      <dsp:spPr>
        <a:xfrm>
          <a:off x="89296" y="1026114"/>
          <a:ext cx="696519" cy="6840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695AC7F-698C-4640-A51E-97C8A04E541E}">
      <dsp:nvSpPr>
        <dsp:cNvPr id="0" name=""/>
        <dsp:cNvSpPr/>
      </dsp:nvSpPr>
      <dsp:spPr>
        <a:xfrm>
          <a:off x="0" y="1881209"/>
          <a:ext cx="2800776" cy="85509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>
              <a:latin typeface="Times New Roman" pitchFamily="18" charset="0"/>
              <a:cs typeface="Times New Roman" pitchFamily="18" charset="0"/>
            </a:rPr>
            <a:t>  Risorsa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>
              <a:latin typeface="Times New Roman" pitchFamily="18" charset="0"/>
              <a:cs typeface="Times New Roman" pitchFamily="18" charset="0"/>
            </a:rPr>
            <a:t>Ambiente</a:t>
          </a:r>
          <a:endParaRPr lang="it-IT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5664" y="1881209"/>
        <a:ext cx="2155111" cy="855095"/>
      </dsp:txXfrm>
    </dsp:sp>
    <dsp:sp modelId="{FFFC62D2-9B15-4887-9FF7-057A76C96D3C}">
      <dsp:nvSpPr>
        <dsp:cNvPr id="0" name=""/>
        <dsp:cNvSpPr/>
      </dsp:nvSpPr>
      <dsp:spPr>
        <a:xfrm>
          <a:off x="96264" y="1966718"/>
          <a:ext cx="664590" cy="6840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937108-1AB3-49E5-B711-AE609C7B9D9E}">
      <dsp:nvSpPr>
        <dsp:cNvPr id="0" name=""/>
        <dsp:cNvSpPr/>
      </dsp:nvSpPr>
      <dsp:spPr>
        <a:xfrm>
          <a:off x="0" y="212874"/>
          <a:ext cx="4392488" cy="5703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latin typeface="Times New Roman" pitchFamily="18" charset="0"/>
              <a:cs typeface="Times New Roman" pitchFamily="18" charset="0"/>
            </a:rPr>
            <a:t>Consapevolezza delle risorse quali beni non infiniti</a:t>
          </a:r>
          <a:endParaRPr lang="it-IT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12874"/>
        <a:ext cx="4392488" cy="570375"/>
      </dsp:txXfrm>
    </dsp:sp>
    <dsp:sp modelId="{DB7C20AD-F386-45C5-BFAF-97F060AB856F}">
      <dsp:nvSpPr>
        <dsp:cNvPr id="0" name=""/>
        <dsp:cNvSpPr/>
      </dsp:nvSpPr>
      <dsp:spPr>
        <a:xfrm>
          <a:off x="0" y="826449"/>
          <a:ext cx="4392488" cy="57037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latin typeface="Times New Roman" pitchFamily="18" charset="0"/>
              <a:cs typeface="Times New Roman" pitchFamily="18" charset="0"/>
            </a:rPr>
            <a:t>Comprensione del delicato equilibrio tra domanda sociale e offerta del territorio</a:t>
          </a:r>
          <a:endParaRPr lang="it-IT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826449"/>
        <a:ext cx="4392488" cy="570375"/>
      </dsp:txXfrm>
    </dsp:sp>
    <dsp:sp modelId="{17B5D306-BFF7-4D03-BD2C-7D9C3905C972}">
      <dsp:nvSpPr>
        <dsp:cNvPr id="0" name=""/>
        <dsp:cNvSpPr/>
      </dsp:nvSpPr>
      <dsp:spPr>
        <a:xfrm>
          <a:off x="0" y="1440024"/>
          <a:ext cx="4392488" cy="57037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latin typeface="Times New Roman" pitchFamily="18" charset="0"/>
              <a:cs typeface="Times New Roman" pitchFamily="18" charset="0"/>
            </a:rPr>
            <a:t>Indispensabilità di un corretto uso delle risorse</a:t>
          </a:r>
          <a:endParaRPr lang="it-IT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440024"/>
        <a:ext cx="4392488" cy="570375"/>
      </dsp:txXfrm>
    </dsp:sp>
    <dsp:sp modelId="{2C940693-851C-47B6-A0F9-9A6F3C0AD85F}">
      <dsp:nvSpPr>
        <dsp:cNvPr id="0" name=""/>
        <dsp:cNvSpPr/>
      </dsp:nvSpPr>
      <dsp:spPr>
        <a:xfrm>
          <a:off x="0" y="2053600"/>
          <a:ext cx="4392488" cy="5703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latin typeface="Times New Roman" pitchFamily="18" charset="0"/>
              <a:cs typeface="Times New Roman" pitchFamily="18" charset="0"/>
            </a:rPr>
            <a:t>Necessità di un processo di pianificazione interdisciplinare: razionale, unitario e partecipato</a:t>
          </a:r>
          <a:endParaRPr lang="it-IT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053600"/>
        <a:ext cx="4392488" cy="570375"/>
      </dsp:txXfrm>
    </dsp:sp>
    <dsp:sp modelId="{C423FDF8-5C74-476F-B9E4-DFC7E2940931}">
      <dsp:nvSpPr>
        <dsp:cNvPr id="0" name=""/>
        <dsp:cNvSpPr/>
      </dsp:nvSpPr>
      <dsp:spPr>
        <a:xfrm>
          <a:off x="0" y="2667175"/>
          <a:ext cx="4392488" cy="57037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latin typeface="Times New Roman" pitchFamily="18" charset="0"/>
              <a:cs typeface="Times New Roman" pitchFamily="18" charset="0"/>
            </a:rPr>
            <a:t>Necessità di adeguate ed unitarie norme d’uso</a:t>
          </a:r>
          <a:endParaRPr lang="it-IT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667175"/>
        <a:ext cx="4392488" cy="570375"/>
      </dsp:txXfrm>
    </dsp:sp>
    <dsp:sp modelId="{22DAED35-B4BF-4FED-97A9-5823B53BBE38}">
      <dsp:nvSpPr>
        <dsp:cNvPr id="0" name=""/>
        <dsp:cNvSpPr/>
      </dsp:nvSpPr>
      <dsp:spPr>
        <a:xfrm>
          <a:off x="0" y="3280750"/>
          <a:ext cx="4392488" cy="570375"/>
        </a:xfrm>
        <a:prstGeom prst="roundRect">
          <a:avLst/>
        </a:prstGeom>
        <a:solidFill>
          <a:srgbClr val="FF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>
              <a:latin typeface="Times New Roman" pitchFamily="18" charset="0"/>
              <a:cs typeface="Times New Roman" pitchFamily="18" charset="0"/>
            </a:rPr>
            <a:t>Rafforzamento di una necessaria programmazione organica ed unitaria</a:t>
          </a:r>
          <a:endParaRPr lang="it-IT" sz="15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280750"/>
        <a:ext cx="4392488" cy="570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5DF73726-3082-4D50-865E-787610531CEF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5300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5300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4371415-1EBA-4AB7-B7F5-215A786B2D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D436E9-98E6-42CB-804F-C662F3679C02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AFC6A0-133B-4954-B207-F9D5F53E0031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98F829-A7EB-4F3C-B643-0B89721B276C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243C36-EFF5-43EE-B4B7-246424DBAE5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39604B-8301-4C09-8B51-BB5D5FF36BCE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9B7F20-C726-4F91-B510-4E9ADC5971CB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04EF5-A0F7-4551-8D04-0C6BE2F6EC3D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59350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D1BEA6-82EA-4F0F-B9C7-E450D9268D29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59350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EED002-09B9-4924-AEFC-08FEC741347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859F20-CCDE-4E73-8378-42FEF59EDE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8CCF8B-BDC3-4833-AEEC-D5A86E4B4370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44538"/>
            <a:ext cx="4959350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C2E83F-FED1-4513-83F1-89FDB5B3F49B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AFD5C3-2C82-46D3-9A97-C3F223332743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0AAD7A-5A07-43C4-A54F-7B8D63DC2DF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59350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8C0CC2-1363-4494-925B-7B1B27FFFD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1B6DD1-D0F8-4A28-A248-685FFA308B10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D7B960-A2CF-4ACC-A23B-13B44001ACF0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D1B16B-2393-49BC-B068-4342324784EA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E0B17-10F5-4721-BB70-65E915759F6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A39421-0A8C-4C13-8BF2-EB90CB6A2D78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9F69C0-31EF-4D9F-827F-ED3714EF49C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30FE53-5F34-4F80-A887-9C15452FE16D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09825A-9079-4E68-B341-242F4087E249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53252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49FEB-84AB-4383-8048-A6B98C56B0A0}" type="slidenum">
              <a:rPr lang="it-IT" smtClean="0"/>
              <a:pPr>
                <a:defRPr/>
              </a:pPr>
              <a:t>30</a:t>
            </a:fld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54276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034DC4-EEE8-459D-961E-6027B930E4F4}" type="slidenum">
              <a:rPr lang="it-IT" smtClean="0"/>
              <a:pPr>
                <a:defRPr/>
              </a:pPr>
              <a:t>31</a:t>
            </a:fld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EBD22-F1B4-43CD-8A16-958D872A0308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CC15EC-26DD-4449-90AB-30416EB51A70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58FEEC-42E7-4489-BC8A-1BCED40F376F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E6A067-98C8-4DD4-8085-CFE7051E1E83}" type="slidenum">
              <a:rPr lang="it-IT" altLang="it-IT" smtClean="0"/>
              <a:pPr>
                <a:defRPr/>
              </a:pPr>
              <a:t>5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>
              <a:latin typeface="Arial" charset="0"/>
            </a:endParaRPr>
          </a:p>
        </p:txBody>
      </p:sp>
      <p:sp>
        <p:nvSpPr>
          <p:cNvPr id="44036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316C6-6A42-4180-9247-71611E10B00D}" type="slidenum">
              <a:rPr lang="it-IT" smtClean="0">
                <a:latin typeface="Arial" pitchFamily="34" charset="0"/>
              </a:rPr>
              <a:pPr>
                <a:defRPr/>
              </a:pPr>
              <a:t>6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070BF8-3741-4DA9-821B-562D3AC1A8FB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31E07-5D22-4090-89BB-0621CACC3709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B2B9AB-CC60-4EEF-B3B6-19C177B56E11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0A4F2-5EAE-41BE-BA81-0E5FF498A360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59BFE-B184-48B7-AB83-479D790C1D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CE22D-F52D-499A-8DC3-9DD52AF7529E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231C-4071-4595-948B-674E84C720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A4AC2-0CF1-4425-AB28-2B00CFFFFB35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8FB87-5ECF-4461-8464-8D5ADCB8CC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642918"/>
            <a:ext cx="9144000" cy="51380"/>
          </a:xfrm>
          <a:prstGeom prst="rect">
            <a:avLst/>
          </a:prstGeom>
          <a:solidFill>
            <a:srgbClr val="0033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5290" tIns="32645" rIns="65290" bIns="3264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3450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786B0966-FB4B-45C7-BEBA-E37190E06181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4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ADC751-DBC4-44E8-8377-BB86EBDA05B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 userDrawn="1"/>
        </p:nvCxnSpPr>
        <p:spPr>
          <a:xfrm>
            <a:off x="1800225" y="444500"/>
            <a:ext cx="7200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4ED93-DBE9-4A0C-A5AB-39C90B3563E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 userDrawn="1"/>
        </p:nvCxnSpPr>
        <p:spPr>
          <a:xfrm>
            <a:off x="1800225" y="444500"/>
            <a:ext cx="7200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662F0-6207-4271-A727-9905B96FFBA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066801"/>
            <a:ext cx="4038600" cy="37004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066801"/>
            <a:ext cx="4038600" cy="37004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48670-DFE0-4F08-9172-B587B8606CF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BA711-2E01-4964-9504-8751DF75D7CA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FC3DB-FF85-4684-A42C-418DB0B93F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31835-131B-4C7C-A0F0-981425F6D140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A18E2-5AA8-43F3-8129-3A0E18E23A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9EC28-2059-4624-AD8A-179E6B15992D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E70CA-693F-4C96-BACC-D06646B9A1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F7D88-4CA7-45FB-B556-6EE769F49A10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90A57-A37C-4944-84CB-3E3FAD0DCA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6993B-AC9C-4907-88D8-4D071DC6858C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1A935-2417-4925-AB56-E75855DF12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51B5-D530-4E23-8F37-8106D96112DB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BB863-3D33-4AAC-AB57-81DA45873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EA1C5-A4FA-4412-9CFA-474461CD54EC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81B9-B169-4020-89A1-2C65AFA0BF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FF26C-52FA-4FE3-84E3-136559C0ED43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5C958-BFB3-4B2A-8CAB-7253973EF4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9EFA02-F296-48F2-BB7D-F80D2FCAECDC}" type="datetimeFigureOut">
              <a:rPr lang="it-IT"/>
              <a:pPr>
                <a:defRPr/>
              </a:pPr>
              <a:t>19/06/2015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3A833F-7A0F-458E-AB2E-675F4FF116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403350" y="4797425"/>
            <a:ext cx="727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4" rIns="91430" bIns="45714">
            <a:spAutoFit/>
          </a:bodyPr>
          <a:lstStyle/>
          <a:p>
            <a:pPr marL="342900"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Dott.ssa Geol. Vera Corbelli</a:t>
            </a:r>
          </a:p>
        </p:txBody>
      </p:sp>
      <p:sp>
        <p:nvSpPr>
          <p:cNvPr id="6147" name="Rettangolo 12"/>
          <p:cNvSpPr>
            <a:spLocks noChangeArrowheads="1"/>
          </p:cNvSpPr>
          <p:nvPr/>
        </p:nvSpPr>
        <p:spPr bwMode="auto">
          <a:xfrm>
            <a:off x="285750" y="3500438"/>
            <a:ext cx="85772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200" b="1" i="1">
                <a:solidFill>
                  <a:srgbClr val="0033CC"/>
                </a:solidFill>
              </a:rPr>
              <a:t>La rigenerazione territoriale. </a:t>
            </a:r>
          </a:p>
          <a:p>
            <a:pPr algn="ctr"/>
            <a:r>
              <a:rPr lang="it-IT" sz="2200" b="1" i="1">
                <a:solidFill>
                  <a:srgbClr val="0033CC"/>
                </a:solidFill>
              </a:rPr>
              <a:t>Taranto: ambiente, sicurezza, sviluppo sostenibile</a:t>
            </a:r>
          </a:p>
        </p:txBody>
      </p:sp>
      <p:sp>
        <p:nvSpPr>
          <p:cNvPr id="6148" name="Rettangolo 13"/>
          <p:cNvSpPr>
            <a:spLocks noChangeArrowheads="1"/>
          </p:cNvSpPr>
          <p:nvPr/>
        </p:nvSpPr>
        <p:spPr bwMode="auto">
          <a:xfrm>
            <a:off x="468313" y="5133975"/>
            <a:ext cx="84248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 b="1" i="1">
                <a:solidFill>
                  <a:srgbClr val="0033CC"/>
                </a:solidFill>
              </a:rPr>
              <a:t>Commissario Straordinario per gli interventi urgenti di bonifica, ambientalizzazione e riqualificazione di Taranto</a:t>
            </a:r>
          </a:p>
          <a:p>
            <a:pPr algn="ctr">
              <a:spcBef>
                <a:spcPct val="50000"/>
              </a:spcBef>
            </a:pPr>
            <a:endParaRPr lang="it-IT" sz="1200" b="1" i="1">
              <a:solidFill>
                <a:srgbClr val="0033CC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it-IT" sz="1200" b="1" i="1">
                <a:solidFill>
                  <a:srgbClr val="0033CC"/>
                </a:solidFill>
              </a:rPr>
              <a:t>Autorità di Bacino Nazionale dei Fiumi Liri Garigliano e Volturno</a:t>
            </a:r>
          </a:p>
          <a:p>
            <a:pPr algn="ctr">
              <a:lnSpc>
                <a:spcPct val="150000"/>
              </a:lnSpc>
            </a:pPr>
            <a:r>
              <a:rPr lang="it-IT" sz="1200" b="1" i="1">
                <a:solidFill>
                  <a:srgbClr val="0033CC"/>
                </a:solidFill>
              </a:rPr>
              <a:t>Distretto Idrografico dell’Appennino Meridionale</a:t>
            </a:r>
          </a:p>
          <a:p>
            <a:pPr algn="ctr">
              <a:lnSpc>
                <a:spcPct val="150000"/>
              </a:lnSpc>
            </a:pPr>
            <a:endParaRPr lang="it-IT" sz="1200" b="1" i="1">
              <a:solidFill>
                <a:srgbClr val="0033CC"/>
              </a:solidFill>
            </a:endParaRPr>
          </a:p>
        </p:txBody>
      </p:sp>
      <p:sp>
        <p:nvSpPr>
          <p:cNvPr id="9" name="Rettangolo 12"/>
          <p:cNvSpPr>
            <a:spLocks noChangeArrowheads="1"/>
          </p:cNvSpPr>
          <p:nvPr/>
        </p:nvSpPr>
        <p:spPr bwMode="auto">
          <a:xfrm>
            <a:off x="467544" y="1556792"/>
            <a:ext cx="807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it-IT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STRATEGIE e TECNICHE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per il rilancio e il sostegno delle costruzioni nel Mezzogiorno RIGENERAZIONE URBANA E RISCHIO STRUTTURALE</a:t>
            </a:r>
            <a:endParaRPr lang="it-IT" sz="1600" b="1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Rettangolo 13"/>
          <p:cNvSpPr>
            <a:spLocks noChangeArrowheads="1"/>
          </p:cNvSpPr>
          <p:nvPr/>
        </p:nvSpPr>
        <p:spPr bwMode="auto">
          <a:xfrm>
            <a:off x="2176463" y="6475413"/>
            <a:ext cx="6643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600" i="1">
                <a:solidFill>
                  <a:srgbClr val="0099FF"/>
                </a:solidFill>
              </a:rPr>
              <a:t>19 giugno 2015 BARI</a:t>
            </a:r>
          </a:p>
        </p:txBody>
      </p:sp>
      <p:pic>
        <p:nvPicPr>
          <p:cNvPr id="6151" name="Picture 60" descr="Logo Distretto cop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285750"/>
            <a:ext cx="71437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142844" y="928670"/>
            <a:ext cx="2571768" cy="571504"/>
          </a:xfrm>
          <a:prstGeom prst="rect">
            <a:avLst/>
          </a:prstGeom>
        </p:spPr>
        <p:txBody>
          <a:bodyPr wrap="none" lIns="91407" tIns="45705" rIns="91407" bIns="45705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kern="10" spc="50" dirty="0">
                <a:ln w="11430"/>
                <a:solidFill>
                  <a:schemeClr val="tx2">
                    <a:lumMod val="75000"/>
                  </a:schemeClr>
                </a:solidFill>
                <a:latin typeface="English111 Vivace BT" pitchFamily="66" charset="0"/>
                <a:cs typeface="+mn-cs"/>
              </a:rPr>
              <a:t>Autorità di Bacino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kern="10" spc="50" dirty="0">
                <a:ln w="11430"/>
                <a:solidFill>
                  <a:schemeClr val="tx2">
                    <a:lumMod val="75000"/>
                  </a:schemeClr>
                </a:solidFill>
                <a:latin typeface="English111 Vivace BT" pitchFamily="66" charset="0"/>
                <a:cs typeface="+mn-cs"/>
              </a:rPr>
              <a:t>dei Fiumi Liri-Garigliano  e Volturno</a:t>
            </a:r>
          </a:p>
        </p:txBody>
      </p:sp>
      <p:pic>
        <p:nvPicPr>
          <p:cNvPr id="6153" name="Immagine 7" descr="369px-Italy-Emblem.sv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500" y="285750"/>
            <a:ext cx="50800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6429388" y="928670"/>
            <a:ext cx="2571768" cy="571504"/>
          </a:xfrm>
          <a:prstGeom prst="rect">
            <a:avLst/>
          </a:prstGeom>
        </p:spPr>
        <p:txBody>
          <a:bodyPr wrap="none" lIns="91407" tIns="45705" rIns="91407" bIns="45705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kern="10" spc="50" dirty="0">
                <a:ln w="11430"/>
                <a:solidFill>
                  <a:schemeClr val="tx2">
                    <a:lumMod val="75000"/>
                  </a:schemeClr>
                </a:solidFill>
                <a:latin typeface="English111 Vivace BT" pitchFamily="66" charset="0"/>
                <a:cs typeface="+mn-cs"/>
              </a:rPr>
              <a:t>Il Distretto Idrografico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i="1" kern="10" spc="50" dirty="0">
                <a:ln w="11430"/>
                <a:solidFill>
                  <a:schemeClr val="tx2">
                    <a:lumMod val="75000"/>
                  </a:schemeClr>
                </a:solidFill>
                <a:latin typeface="English111 Vivace BT" pitchFamily="66" charset="0"/>
                <a:cs typeface="+mn-cs"/>
              </a:rPr>
              <a:t>dell’Appennino Meridionale</a:t>
            </a:r>
          </a:p>
        </p:txBody>
      </p:sp>
      <p:pic>
        <p:nvPicPr>
          <p:cNvPr id="6155" name="Immagine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90488"/>
            <a:ext cx="2695575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536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5364" name="Immagine 2" descr="tav reti adduttrici pugl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" y="485775"/>
            <a:ext cx="8845550" cy="579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CasellaDiTesto 4"/>
          <p:cNvSpPr txBox="1">
            <a:spLocks noChangeArrowheads="1"/>
          </p:cNvSpPr>
          <p:nvPr/>
        </p:nvSpPr>
        <p:spPr bwMode="auto">
          <a:xfrm>
            <a:off x="250825" y="6453188"/>
            <a:ext cx="6624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Oltre 1400 km di reti adduttrici per il trasferimento della risorsa</a:t>
            </a:r>
          </a:p>
        </p:txBody>
      </p:sp>
      <p:sp>
        <p:nvSpPr>
          <p:cNvPr id="15366" name="CasellaDiTesto 5"/>
          <p:cNvSpPr txBox="1">
            <a:spLocks noChangeArrowheads="1"/>
          </p:cNvSpPr>
          <p:nvPr/>
        </p:nvSpPr>
        <p:spPr bwMode="auto">
          <a:xfrm>
            <a:off x="0" y="0"/>
            <a:ext cx="896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Nel distretto idrografico dell’Appennino Meridionale…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638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6388" name="Picture 2" descr="D:\fausto a caserta\2014\PDG REDATTO\DVD inviato al mondo\DISTRETTO\cartografie distretto\TAV 19-Il sistema dei grandi invasi b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60350"/>
            <a:ext cx="72866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CasellaDiTesto 4"/>
          <p:cNvSpPr txBox="1">
            <a:spLocks noChangeArrowheads="1"/>
          </p:cNvSpPr>
          <p:nvPr/>
        </p:nvSpPr>
        <p:spPr bwMode="auto">
          <a:xfrm>
            <a:off x="250825" y="6453188"/>
            <a:ext cx="4608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81 Grandi invasi</a:t>
            </a:r>
          </a:p>
        </p:txBody>
      </p:sp>
      <p:sp>
        <p:nvSpPr>
          <p:cNvPr id="16390" name="CasellaDiTesto 5"/>
          <p:cNvSpPr txBox="1">
            <a:spLocks noChangeArrowheads="1"/>
          </p:cNvSpPr>
          <p:nvPr/>
        </p:nvSpPr>
        <p:spPr bwMode="auto">
          <a:xfrm>
            <a:off x="0" y="0"/>
            <a:ext cx="896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Nel distretto idrografico dell’Appennino Meridionale…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741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7412" name="Picture 2" descr="D:\fausto a caserta\2015\PGAlluvioni 22_12_2014\CI_22.12.14\CARTOGRAFIE PDF\C.C.4.1_LOCALITA' ABITA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CasellaDiTesto 4"/>
          <p:cNvSpPr txBox="1">
            <a:spLocks noChangeArrowheads="1"/>
          </p:cNvSpPr>
          <p:nvPr/>
        </p:nvSpPr>
        <p:spPr bwMode="auto">
          <a:xfrm>
            <a:off x="0" y="5013325"/>
            <a:ext cx="709295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it-IT" sz="1600"/>
              <a:t>Su oltre 13.000.000 abitanti, circa il 5% è esposti a Rischio alluvioni</a:t>
            </a:r>
          </a:p>
          <a:p>
            <a:pPr marL="0" lvl="1"/>
            <a:r>
              <a:rPr lang="it-IT" sz="1600"/>
              <a:t>Su complessivi 1663 comuni, l’80% è in area 			 rischio alluvioni con le seguenti specifiche:</a:t>
            </a:r>
          </a:p>
          <a:p>
            <a:pPr marL="0" lvl="1">
              <a:buFont typeface="Arial" charset="0"/>
              <a:buChar char="•"/>
            </a:pPr>
            <a:r>
              <a:rPr lang="it-IT" sz="1400"/>
              <a:t>664 centri urbani</a:t>
            </a:r>
          </a:p>
          <a:p>
            <a:pPr marL="0" lvl="1">
              <a:buFont typeface="Arial" charset="0"/>
              <a:buChar char="•"/>
            </a:pPr>
            <a:r>
              <a:rPr lang="it-IT" sz="1400"/>
              <a:t>304 frazioni</a:t>
            </a:r>
          </a:p>
          <a:p>
            <a:pPr marL="0" lvl="1">
              <a:buFont typeface="Arial" charset="0"/>
              <a:buChar char="•"/>
            </a:pPr>
            <a:r>
              <a:rPr lang="it-IT" sz="1400"/>
              <a:t>129 località produttive</a:t>
            </a:r>
          </a:p>
          <a:p>
            <a:pPr marL="0" lvl="1">
              <a:buFont typeface="Arial" charset="0"/>
              <a:buChar char="•"/>
            </a:pPr>
            <a:r>
              <a:rPr lang="it-IT" sz="1400"/>
              <a:t>1296 località </a:t>
            </a:r>
            <a:r>
              <a:rPr lang="it-IT" sz="1400" i="1"/>
              <a:t>“case sparse”</a:t>
            </a:r>
          </a:p>
          <a:p>
            <a:pPr marL="0" lvl="1"/>
            <a:r>
              <a:rPr lang="it-IT" sz="1000" i="1"/>
              <a:t>Nb un comune può avere anche più di una tipologia urbana sopraindicata esposta a rischio alluvioni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8435" name="Picture 2" descr="D:\fausto a caserta\2015\PGAlluvioni 22_12_2014\CI_22.12.14\CARTOGRAFIE PDF\C.C.6_STRUTTURE E INFRASTRUTTURE STRAT.jpg"/>
          <p:cNvPicPr>
            <a:picLocks noChangeAspect="1" noChangeArrowheads="1"/>
          </p:cNvPicPr>
          <p:nvPr/>
        </p:nvPicPr>
        <p:blipFill>
          <a:blip r:embed="rId3" cstate="print"/>
          <a:srcRect l="807" t="1839"/>
          <a:stretch>
            <a:fillRect/>
          </a:stretch>
        </p:blipFill>
        <p:spPr bwMode="auto">
          <a:xfrm>
            <a:off x="250825" y="260350"/>
            <a:ext cx="884713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CasellaDiTesto 5"/>
          <p:cNvSpPr txBox="1">
            <a:spLocks noChangeArrowheads="1"/>
          </p:cNvSpPr>
          <p:nvPr/>
        </p:nvSpPr>
        <p:spPr bwMode="auto">
          <a:xfrm>
            <a:off x="0" y="0"/>
            <a:ext cx="896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Nel distretto idrografico dell’Appennino Meridionale…</a:t>
            </a:r>
          </a:p>
        </p:txBody>
      </p:sp>
      <p:sp>
        <p:nvSpPr>
          <p:cNvPr id="18437" name="CasellaDiTesto 4"/>
          <p:cNvSpPr txBox="1">
            <a:spLocks noChangeArrowheads="1"/>
          </p:cNvSpPr>
          <p:nvPr/>
        </p:nvSpPr>
        <p:spPr bwMode="auto">
          <a:xfrm>
            <a:off x="6732588" y="6596063"/>
            <a:ext cx="24114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100" i="1"/>
              <a:t>* Fonte ISTAT / rete</a:t>
            </a:r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idx="1"/>
          </p:nvPr>
        </p:nvGraphicFramePr>
        <p:xfrm>
          <a:off x="107950" y="3838575"/>
          <a:ext cx="3816423" cy="283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1"/>
                <a:gridCol w="864096"/>
                <a:gridCol w="1224136"/>
              </a:tblGrid>
              <a:tr h="31889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Infrastrutture </a:t>
                      </a:r>
                      <a:r>
                        <a:rPr lang="it-IT" sz="1400" dirty="0" err="1" smtClean="0"/>
                        <a:t>Strategiche*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totale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Di cui in aree a rischio </a:t>
                      </a:r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porti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Stazioni ferroviarie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158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19</a:t>
                      </a:r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Ospedali </a:t>
                      </a:r>
                    </a:p>
                    <a:p>
                      <a:r>
                        <a:rPr lang="it-IT" sz="1400" dirty="0" smtClean="0"/>
                        <a:t>(pubblici</a:t>
                      </a:r>
                      <a:r>
                        <a:rPr lang="it-IT" sz="1400" baseline="0" dirty="0" smtClean="0"/>
                        <a:t> e privati)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261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13</a:t>
                      </a:r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Km</a:t>
                      </a:r>
                      <a:r>
                        <a:rPr lang="it-IT" sz="1400" baseline="0" dirty="0" smtClean="0"/>
                        <a:t> reti autostradali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1500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80</a:t>
                      </a:r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Km reti ferroviarie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4500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550</a:t>
                      </a:r>
                      <a:endParaRPr lang="it-IT" sz="1400" dirty="0"/>
                    </a:p>
                  </a:txBody>
                  <a:tcPr/>
                </a:tc>
              </a:tr>
              <a:tr h="31889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Scuole</a:t>
                      </a:r>
                    </a:p>
                    <a:p>
                      <a:r>
                        <a:rPr lang="it-IT" sz="1400" dirty="0" smtClean="0"/>
                        <a:t> (pubbliche e private)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19000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960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945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9460" name="Picture 2" descr="D:\fausto a caserta\2015\PGAlluvioni 22_12_2014\CI_22.12.14\CARTOGRAFIE PDF\C.C.5.1_AREE PROTET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79375"/>
            <a:ext cx="9036050" cy="639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CasellaDiTesto 4"/>
          <p:cNvSpPr txBox="1">
            <a:spLocks noChangeArrowheads="1"/>
          </p:cNvSpPr>
          <p:nvPr/>
        </p:nvSpPr>
        <p:spPr bwMode="auto">
          <a:xfrm>
            <a:off x="34925" y="6453188"/>
            <a:ext cx="9363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Su 871 aree naturali protette e Rete Natura 2000, il 52% sono esposte a Rischio alluvioni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20483" name="Segnaposto contenuto 3" descr="C.D.5_AREE DI CRITICITA' AMBIENTALE_PG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417513"/>
            <a:ext cx="8964612" cy="6342062"/>
          </a:xfrm>
        </p:spPr>
      </p:pic>
      <p:sp>
        <p:nvSpPr>
          <p:cNvPr id="20484" name="CasellaDiTesto 4"/>
          <p:cNvSpPr txBox="1">
            <a:spLocks noChangeArrowheads="1"/>
          </p:cNvSpPr>
          <p:nvPr/>
        </p:nvSpPr>
        <p:spPr bwMode="auto">
          <a:xfrm>
            <a:off x="0" y="0"/>
            <a:ext cx="896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Nel distretto idrografico dell’Appennino Meridionale…</a:t>
            </a:r>
          </a:p>
        </p:txBody>
      </p:sp>
      <p:sp>
        <p:nvSpPr>
          <p:cNvPr id="20485" name="CasellaDiTesto 5"/>
          <p:cNvSpPr txBox="1">
            <a:spLocks noChangeArrowheads="1"/>
          </p:cNvSpPr>
          <p:nvPr/>
        </p:nvSpPr>
        <p:spPr bwMode="auto">
          <a:xfrm>
            <a:off x="34925" y="5222875"/>
            <a:ext cx="7129463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i="1"/>
              <a:t>1 sito nucleare (Sessa Aurunca)</a:t>
            </a:r>
          </a:p>
          <a:p>
            <a:r>
              <a:rPr lang="it-IT" sz="1600" i="1"/>
              <a:t>19 industrie “direttiva Seveso”</a:t>
            </a:r>
          </a:p>
          <a:p>
            <a:r>
              <a:rPr lang="it-IT" sz="1600" i="1"/>
              <a:t>25 industrie “INES”</a:t>
            </a:r>
          </a:p>
          <a:p>
            <a:r>
              <a:rPr lang="it-IT" sz="1600" i="1"/>
              <a:t>15 SIN</a:t>
            </a:r>
          </a:p>
          <a:p>
            <a:r>
              <a:rPr lang="it-IT" sz="1600" i="1"/>
              <a:t>50 agglomerati industriali  ASI</a:t>
            </a:r>
          </a:p>
          <a:p>
            <a:r>
              <a:rPr lang="it-IT"/>
              <a:t>esposti a Rischio alluvioni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1908175" y="2603500"/>
            <a:ext cx="1754188" cy="368300"/>
          </a:xfrm>
          <a:prstGeom prst="rect">
            <a:avLst/>
          </a:prstGeom>
          <a:noFill/>
        </p:spPr>
        <p:txBody>
          <a:bodyPr lIns="91418" tIns="45710" rIns="91418" bIns="45710">
            <a:spAutoFit/>
          </a:bodyPr>
          <a:lstStyle/>
          <a:p>
            <a:pPr algn="r">
              <a:defRPr/>
            </a:pPr>
            <a:r>
              <a:rPr lang="it-IT" dirty="0">
                <a:solidFill>
                  <a:schemeClr val="bg1"/>
                </a:solidFill>
                <a:latin typeface="+mj-lt"/>
                <a:cs typeface="Arial" pitchFamily="34" charset="0"/>
              </a:rPr>
              <a:t>Vista satellitare</a:t>
            </a:r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1176338" y="44450"/>
            <a:ext cx="7947025" cy="396875"/>
          </a:xfrm>
          <a:prstGeom prst="rect">
            <a:avLst/>
          </a:prstGeom>
        </p:spPr>
        <p:txBody>
          <a:bodyPr lIns="91418" tIns="45710" rIns="91418" bIns="45710" anchor="ctr"/>
          <a:lstStyle/>
          <a:p>
            <a:pPr algn="r" defTabSz="914180" fontAlgn="auto">
              <a:spcAft>
                <a:spcPts val="0"/>
              </a:spcAft>
              <a:defRPr/>
            </a:pPr>
            <a:r>
              <a:rPr lang="it-IT" sz="1700" dirty="0">
                <a:latin typeface="+mj-lt"/>
                <a:ea typeface="+mj-ea"/>
                <a:cs typeface="+mj-cs"/>
              </a:rPr>
              <a:t>Area ad elevato rischio di crisi ambientale del territorio di Taranto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177925" y="382588"/>
            <a:ext cx="7947025" cy="396875"/>
          </a:xfrm>
          <a:prstGeom prst="rect">
            <a:avLst/>
          </a:prstGeom>
        </p:spPr>
        <p:txBody>
          <a:bodyPr lIns="91418" tIns="45710" rIns="91418" bIns="45710" anchor="ctr"/>
          <a:lstStyle/>
          <a:p>
            <a:pPr algn="r" defTabSz="914180" fontAlgn="auto">
              <a:spcAft>
                <a:spcPts val="0"/>
              </a:spcAft>
              <a:defRPr/>
            </a:pPr>
            <a:r>
              <a:rPr lang="it-IT" sz="1100" dirty="0">
                <a:latin typeface="+mj-lt"/>
                <a:ea typeface="+mj-ea"/>
                <a:cs typeface="+mj-cs"/>
              </a:rPr>
              <a:t>Deliberazioni del Consiglio dei Ministri del 30/11/1990 e del 11/07/1997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DFB"/>
              </a:clrFrom>
              <a:clrTo>
                <a:srgbClr val="FB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88"/>
            <a:ext cx="958850" cy="757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47110" name="Picture 22" descr="area im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5538" y="703263"/>
            <a:ext cx="708342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0" descr="area le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781050"/>
            <a:ext cx="2263775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9" descr="area si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3913" y="6103938"/>
            <a:ext cx="1939925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arrotondato 8"/>
          <p:cNvSpPr/>
          <p:nvPr/>
        </p:nvSpPr>
        <p:spPr>
          <a:xfrm>
            <a:off x="1692275" y="2420938"/>
            <a:ext cx="5400675" cy="18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i="1" dirty="0">
                <a:solidFill>
                  <a:schemeClr val="bg1"/>
                </a:solidFill>
              </a:rPr>
              <a:t>Taranto quale esempio di  ambiente, sicurezza, sviluppo sostenibile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 bwMode="auto">
          <a:xfrm>
            <a:off x="430213" y="647700"/>
            <a:ext cx="80994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 anchor="ctr"/>
          <a:lstStyle/>
          <a:p>
            <a:pPr algn="ctr" eaLnBrk="0" hangingPunct="0">
              <a:defRPr/>
            </a:pPr>
            <a:r>
              <a:rPr lang="it-IT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Decreto MATTM 10 gennaio 2000</a:t>
            </a:r>
          </a:p>
          <a:p>
            <a:pPr algn="ctr" eaLnBrk="0" hangingPunct="0">
              <a:defRPr/>
            </a:pPr>
            <a:r>
              <a:rPr lang="it-IT" sz="17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Estensione SIN 116,93 kmq, di cui 43,83 kmq terra e 73,10 kmq mare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 r="3334" b="2913"/>
          <a:stretch>
            <a:fillRect/>
          </a:stretch>
        </p:blipFill>
        <p:spPr bwMode="auto">
          <a:xfrm>
            <a:off x="396875" y="1412875"/>
            <a:ext cx="52197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6003925" y="1265238"/>
            <a:ext cx="29956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 anchor="ctr">
            <a:spAutoFit/>
          </a:bodyPr>
          <a:lstStyle/>
          <a:p>
            <a:pPr algn="just" eaLnBrk="0" hangingPunct="0">
              <a:tabLst>
                <a:tab pos="539620" algn="l"/>
                <a:tab pos="4229672" algn="l"/>
              </a:tabLst>
              <a:defRPr/>
            </a:pPr>
            <a:r>
              <a:rPr lang="it-IT" sz="1400" dirty="0">
                <a:latin typeface="+mj-lt"/>
                <a:cs typeface="Times New Roman" pitchFamily="18" charset="0"/>
              </a:rPr>
              <a:t>L’area perimetrata comprende:</a:t>
            </a:r>
            <a:endParaRPr lang="it-IT" sz="1400" dirty="0">
              <a:latin typeface="+mj-lt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620" algn="l"/>
                <a:tab pos="4229672" algn="l"/>
              </a:tabLst>
              <a:defRPr/>
            </a:pPr>
            <a:r>
              <a:rPr lang="it-IT" sz="1400" i="1" dirty="0">
                <a:latin typeface="+mj-lt"/>
                <a:cs typeface="Times New Roman" pitchFamily="18" charset="0"/>
              </a:rPr>
              <a:t>Un polo industriale di rilevanti dimensioni, con grandi insediamenti produttivi, e differenti tipologie di aree;</a:t>
            </a:r>
            <a:endParaRPr lang="it-IT" sz="1400" dirty="0">
              <a:latin typeface="+mj-lt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620" algn="l"/>
                <a:tab pos="4229672" algn="l"/>
              </a:tabLst>
              <a:defRPr/>
            </a:pPr>
            <a:r>
              <a:rPr lang="it-IT" sz="1400" i="1" dirty="0">
                <a:latin typeface="+mj-lt"/>
                <a:cs typeface="Times New Roman" pitchFamily="18" charset="0"/>
              </a:rPr>
              <a:t>Lo specchio di mare antistante l'area industriale comprensiva dell'area portuale (Mar Grande); </a:t>
            </a:r>
            <a:endParaRPr lang="it-IT" sz="1400" dirty="0">
              <a:latin typeface="+mj-lt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620" algn="l"/>
                <a:tab pos="4229672" algn="l"/>
              </a:tabLst>
              <a:defRPr/>
            </a:pPr>
            <a:r>
              <a:rPr lang="it-IT" sz="1400" i="1" dirty="0">
                <a:latin typeface="+mj-lt"/>
                <a:cs typeface="Times New Roman" pitchFamily="18" charset="0"/>
              </a:rPr>
              <a:t>Alcune discariche;</a:t>
            </a:r>
            <a:endParaRPr lang="it-IT" sz="1400" dirty="0">
              <a:latin typeface="+mj-lt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620" algn="l"/>
                <a:tab pos="4229672" algn="l"/>
              </a:tabLst>
              <a:defRPr/>
            </a:pPr>
            <a:r>
              <a:rPr lang="it-IT" sz="1400" i="1" dirty="0">
                <a:latin typeface="+mj-lt"/>
                <a:cs typeface="Times New Roman" pitchFamily="18" charset="0"/>
              </a:rPr>
              <a:t>Lo specchio marino rappresentato dal Mar Piccolo; </a:t>
            </a:r>
            <a:endParaRPr lang="it-IT" sz="1400" dirty="0">
              <a:latin typeface="+mj-lt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620" algn="l"/>
                <a:tab pos="4229672" algn="l"/>
              </a:tabLst>
              <a:defRPr/>
            </a:pPr>
            <a:r>
              <a:rPr lang="it-IT" sz="1400" i="1" dirty="0">
                <a:latin typeface="+mj-lt"/>
                <a:cs typeface="Times New Roman" pitchFamily="18" charset="0"/>
              </a:rPr>
              <a:t>La Salina Grande; </a:t>
            </a:r>
            <a:endParaRPr lang="it-IT" sz="1400" dirty="0">
              <a:latin typeface="+mj-lt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620" algn="l"/>
                <a:tab pos="4229672" algn="l"/>
              </a:tabLst>
              <a:defRPr/>
            </a:pPr>
            <a:r>
              <a:rPr lang="it-IT" sz="1400" i="1" dirty="0">
                <a:latin typeface="+mj-lt"/>
                <a:cs typeface="Times New Roman" pitchFamily="18" charset="0"/>
              </a:rPr>
              <a:t>Cave dismesse. </a:t>
            </a:r>
            <a:endParaRPr lang="it-IT" sz="1400" dirty="0">
              <a:latin typeface="+mj-lt"/>
              <a:cs typeface="Arial" pitchFamily="34" charset="0"/>
            </a:endParaRPr>
          </a:p>
        </p:txBody>
      </p:sp>
      <p:sp>
        <p:nvSpPr>
          <p:cNvPr id="8198" name="Rettangolo 7"/>
          <p:cNvSpPr>
            <a:spLocks noChangeArrowheads="1"/>
          </p:cNvSpPr>
          <p:nvPr/>
        </p:nvSpPr>
        <p:spPr bwMode="auto">
          <a:xfrm>
            <a:off x="6003925" y="4179888"/>
            <a:ext cx="299561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defRPr/>
            </a:pPr>
            <a:r>
              <a:rPr lang="it-IT" sz="1400" dirty="0">
                <a:latin typeface="+mj-lt"/>
                <a:cs typeface="Times New Roman" pitchFamily="18" charset="0"/>
              </a:rPr>
              <a:t>La superficie interessata dagli interventi nell’ambito del “Programma nazionale di bonifica e ripristino ambientale”, approvato con DPCM del 468/2001</a:t>
            </a:r>
          </a:p>
          <a:p>
            <a:pPr>
              <a:defRPr/>
            </a:pPr>
            <a:r>
              <a:rPr lang="it-IT" sz="1400" dirty="0">
                <a:latin typeface="+mj-lt"/>
                <a:cs typeface="Times New Roman" pitchFamily="18" charset="0"/>
              </a:rPr>
              <a:t> è così suddivisa: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22,0 km2 (aree private)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10,0 km2 (aree pubbliche)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22,0 km2 (Mar Piccolo)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51,1 km2 (Mar Grande)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9,8 km2 (Salina Grande)</a:t>
            </a:r>
          </a:p>
          <a:p>
            <a:pPr>
              <a:defRPr/>
            </a:pPr>
            <a:r>
              <a:rPr lang="it-IT" sz="1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17 Km circa di sviluppo costiero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356100" y="74613"/>
            <a:ext cx="4703763" cy="396875"/>
          </a:xfrm>
          <a:prstGeom prst="rect">
            <a:avLst/>
          </a:prstGeom>
        </p:spPr>
        <p:txBody>
          <a:bodyPr lIns="91418" tIns="45710" rIns="91418" bIns="45710" anchor="ctr"/>
          <a:lstStyle/>
          <a:p>
            <a:pPr algn="r" defTabSz="914180" fontAlgn="auto">
              <a:spcAft>
                <a:spcPts val="0"/>
              </a:spcAft>
              <a:defRPr/>
            </a:pPr>
            <a:r>
              <a:rPr lang="it-IT" sz="1700" dirty="0">
                <a:latin typeface="+mj-lt"/>
                <a:ea typeface="+mj-ea"/>
                <a:cs typeface="+mj-cs"/>
              </a:rPr>
              <a:t>Sito di Interesse Nazionale di Taranto</a:t>
            </a:r>
          </a:p>
        </p:txBody>
      </p:sp>
      <p:pic>
        <p:nvPicPr>
          <p:cNvPr id="2050" name="Picture 2" descr="C:\Documents and Settings\KARSIC\Desktop\da marina\inquadramento sin.png"/>
          <p:cNvPicPr>
            <a:picLocks noChangeAspect="1" noChangeArrowheads="1"/>
          </p:cNvPicPr>
          <p:nvPr/>
        </p:nvPicPr>
        <p:blipFill>
          <a:blip r:embed="rId4" cstate="print"/>
          <a:srcRect l="2026"/>
          <a:stretch>
            <a:fillRect/>
          </a:stretch>
        </p:blipFill>
        <p:spPr bwMode="auto">
          <a:xfrm>
            <a:off x="250825" y="1412875"/>
            <a:ext cx="5641975" cy="457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4535488" y="5295900"/>
            <a:ext cx="579437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10" rIns="91418" bIns="45710">
            <a:spAutoFit/>
          </a:bodyPr>
          <a:lstStyle/>
          <a:p>
            <a:r>
              <a:rPr lang="it-IT" sz="500" i="1"/>
              <a:t>Salina grande</a:t>
            </a:r>
          </a:p>
        </p:txBody>
      </p:sp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DFB"/>
              </a:clrFrom>
              <a:clrTo>
                <a:srgbClr val="FB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88"/>
            <a:ext cx="958850" cy="757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1516" y="883003"/>
          <a:ext cx="4640517" cy="26488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662931"/>
                <a:gridCol w="662931"/>
                <a:gridCol w="662931"/>
                <a:gridCol w="662931"/>
                <a:gridCol w="662931"/>
                <a:gridCol w="662931"/>
                <a:gridCol w="662931"/>
              </a:tblGrid>
              <a:tr h="264886"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Gennaio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Febbraio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Marzo 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Aprile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Maggio 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Giugno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 smtClean="0"/>
                        <a:t>Luglio</a:t>
                      </a:r>
                      <a:endParaRPr lang="it-IT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5314" marR="65314" marT="32657" marB="32657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13" name="Right Arrow 12"/>
          <p:cNvSpPr/>
          <p:nvPr/>
        </p:nvSpPr>
        <p:spPr>
          <a:xfrm>
            <a:off x="4983163" y="812800"/>
            <a:ext cx="668337" cy="411163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556" name="Titolo 1"/>
          <p:cNvSpPr>
            <a:spLocks noGrp="1"/>
          </p:cNvSpPr>
          <p:nvPr>
            <p:ph type="title"/>
          </p:nvPr>
        </p:nvSpPr>
        <p:spPr>
          <a:xfrm>
            <a:off x="2195513" y="7938"/>
            <a:ext cx="6805612" cy="468312"/>
          </a:xfrm>
        </p:spPr>
        <p:txBody>
          <a:bodyPr lIns="91418" tIns="45710" rIns="91418" bIns="45710"/>
          <a:lstStyle/>
          <a:p>
            <a:pPr algn="r"/>
            <a:r>
              <a:rPr lang="it-IT" sz="1700" smtClean="0"/>
              <a:t>Interventi bonifica e riqualificazione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825" y="522288"/>
            <a:ext cx="708025" cy="342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5306" tIns="32653" rIns="65306" bIns="32653">
            <a:spAutoFit/>
          </a:bodyPr>
          <a:lstStyle/>
          <a:p>
            <a:pPr algn="ctr">
              <a:defRPr/>
            </a:pPr>
            <a:r>
              <a:rPr lang="it-IT" dirty="0"/>
              <a:t>2012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99307" y="1294478"/>
            <a:ext cx="1858350" cy="89694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5306" tIns="32653" rIns="65306" bIns="32653">
            <a:spAutoFit/>
          </a:bodyPr>
          <a:lstStyle/>
          <a:p>
            <a:pPr algn="ctr">
              <a:defRPr/>
            </a:pPr>
            <a:r>
              <a:rPr lang="it-IT" b="1" dirty="0"/>
              <a:t>D.L. 129/12, convertito dalla L. 171/12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25425" y="1924050"/>
            <a:ext cx="4449763" cy="3844925"/>
            <a:chOff x="369343" y="4433038"/>
            <a:chExt cx="6195587" cy="4856201"/>
          </a:xfrm>
        </p:grpSpPr>
        <p:pic>
          <p:nvPicPr>
            <p:cNvPr id="23580" name="Picture 21" descr="imm interventi.png"/>
            <p:cNvPicPr>
              <a:picLocks noChangeAspect="1"/>
            </p:cNvPicPr>
            <p:nvPr/>
          </p:nvPicPr>
          <p:blipFill>
            <a:blip r:embed="rId3" cstate="print"/>
            <a:srcRect t="10481" r="5721"/>
            <a:stretch>
              <a:fillRect/>
            </a:stretch>
          </p:blipFill>
          <p:spPr bwMode="auto">
            <a:xfrm>
              <a:off x="369343" y="4433038"/>
              <a:ext cx="6195587" cy="48562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2736619" y="5341321"/>
              <a:ext cx="503958" cy="467173"/>
            </a:xfrm>
            <a:prstGeom prst="ellipse">
              <a:avLst/>
            </a:prstGeom>
            <a:noFill/>
            <a:ln w="5715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" name="Oval 18"/>
            <p:cNvSpPr/>
            <p:nvPr/>
          </p:nvSpPr>
          <p:spPr>
            <a:xfrm>
              <a:off x="424602" y="6393965"/>
              <a:ext cx="1728487" cy="1682227"/>
            </a:xfrm>
            <a:prstGeom prst="ellipse">
              <a:avLst/>
            </a:prstGeom>
            <a:noFill/>
            <a:ln w="571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" name="Oval 20"/>
            <p:cNvSpPr/>
            <p:nvPr/>
          </p:nvSpPr>
          <p:spPr>
            <a:xfrm>
              <a:off x="3123428" y="6528303"/>
              <a:ext cx="736044" cy="647627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Oval 22"/>
            <p:cNvSpPr/>
            <p:nvPr/>
          </p:nvSpPr>
          <p:spPr>
            <a:xfrm>
              <a:off x="3726852" y="6456122"/>
              <a:ext cx="1593655" cy="1451647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585" name="TextBox 28"/>
            <p:cNvSpPr txBox="1">
              <a:spLocks noChangeArrowheads="1"/>
            </p:cNvSpPr>
            <p:nvPr/>
          </p:nvSpPr>
          <p:spPr bwMode="auto">
            <a:xfrm>
              <a:off x="2875475" y="5042455"/>
              <a:ext cx="620883" cy="252675"/>
            </a:xfrm>
            <a:prstGeom prst="re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700"/>
                <a:t>Statte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44678" y="6570408"/>
              <a:ext cx="932764" cy="2526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700" dirty="0">
                  <a:latin typeface="Arial" pitchFamily="34" charset="0"/>
                  <a:cs typeface="Arial" pitchFamily="34" charset="0"/>
                </a:rPr>
                <a:t>Mar Piccolo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52410" y="6157370"/>
              <a:ext cx="621107" cy="25263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700" dirty="0">
                  <a:latin typeface="Arial" pitchFamily="34" charset="0"/>
                  <a:cs typeface="Arial" pitchFamily="34" charset="0"/>
                </a:rPr>
                <a:t>Porto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74194" y="7027557"/>
              <a:ext cx="738254" cy="2526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700" dirty="0">
                  <a:latin typeface="Arial" pitchFamily="34" charset="0"/>
                  <a:cs typeface="Arial" pitchFamily="34" charset="0"/>
                </a:rPr>
                <a:t>Tamburi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218238" y="549275"/>
            <a:ext cx="706437" cy="342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65306" tIns="32653" rIns="65306" bIns="32653">
            <a:spAutoFit/>
          </a:bodyPr>
          <a:lstStyle/>
          <a:p>
            <a:pPr algn="ctr">
              <a:defRPr/>
            </a:pPr>
            <a:r>
              <a:rPr lang="it-IT" dirty="0"/>
              <a:t>2015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217897" y="889640"/>
          <a:ext cx="665431" cy="26488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665431"/>
              </a:tblGrid>
              <a:tr h="264886"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Gennaio</a:t>
                      </a:r>
                      <a:endParaRPr lang="it-IT" sz="110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35109" y="1321438"/>
            <a:ext cx="2089804" cy="89694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5306" tIns="32653" rIns="65306" bIns="32653">
            <a:spAutoFit/>
          </a:bodyPr>
          <a:lstStyle/>
          <a:p>
            <a:pPr algn="ctr">
              <a:defRPr/>
            </a:pPr>
            <a:r>
              <a:rPr lang="it-IT" b="1" dirty="0"/>
              <a:t>D.L. 1/15, convertito con modificazioni dalla L. 20/15</a:t>
            </a:r>
          </a:p>
        </p:txBody>
      </p:sp>
      <p:sp>
        <p:nvSpPr>
          <p:cNvPr id="42" name="Bent-Up Arrow 41"/>
          <p:cNvSpPr/>
          <p:nvPr/>
        </p:nvSpPr>
        <p:spPr>
          <a:xfrm rot="5400000">
            <a:off x="6268244" y="1191419"/>
            <a:ext cx="541338" cy="488950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4" name="Bent-Up Arrow 43"/>
          <p:cNvSpPr/>
          <p:nvPr/>
        </p:nvSpPr>
        <p:spPr>
          <a:xfrm rot="16200000" flipH="1">
            <a:off x="4082256" y="1191419"/>
            <a:ext cx="541338" cy="488950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5116513" y="1911350"/>
            <a:ext cx="3776662" cy="3883025"/>
            <a:chOff x="7162403" y="2676968"/>
            <a:chExt cx="5287069" cy="5436000"/>
          </a:xfrm>
        </p:grpSpPr>
        <p:pic>
          <p:nvPicPr>
            <p:cNvPr id="23577" name="Picture 22" descr="area img.jpg"/>
            <p:cNvPicPr>
              <a:picLocks noChangeAspect="1"/>
            </p:cNvPicPr>
            <p:nvPr/>
          </p:nvPicPr>
          <p:blipFill>
            <a:blip r:embed="rId4" cstate="print"/>
            <a:srcRect l="40662" t="14555" r="2637" b="17487"/>
            <a:stretch>
              <a:fillRect/>
            </a:stretch>
          </p:blipFill>
          <p:spPr bwMode="auto">
            <a:xfrm>
              <a:off x="7162403" y="2676968"/>
              <a:ext cx="5287069" cy="543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3578" name="Picture 20" descr="area leg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973308" y="2748372"/>
              <a:ext cx="1332148" cy="590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9" name="TextBox 44"/>
            <p:cNvSpPr txBox="1">
              <a:spLocks noChangeArrowheads="1"/>
            </p:cNvSpPr>
            <p:nvPr/>
          </p:nvSpPr>
          <p:spPr bwMode="auto">
            <a:xfrm>
              <a:off x="7192888" y="2790183"/>
              <a:ext cx="1079968" cy="28007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700"/>
                <a:t>AREA VASTA</a:t>
              </a:r>
            </a:p>
          </p:txBody>
        </p:sp>
      </p:grpSp>
      <p:sp>
        <p:nvSpPr>
          <p:cNvPr id="47" name="CasellaDiTesto 10"/>
          <p:cNvSpPr txBox="1"/>
          <p:nvPr/>
        </p:nvSpPr>
        <p:spPr>
          <a:xfrm>
            <a:off x="4906963" y="5461000"/>
            <a:ext cx="1670050" cy="2460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>
              <a:buFontTx/>
              <a:buChar char="-"/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ILVA</a:t>
            </a:r>
          </a:p>
        </p:txBody>
      </p:sp>
      <p:sp>
        <p:nvSpPr>
          <p:cNvPr id="53" name="CasellaDiTesto 10"/>
          <p:cNvSpPr txBox="1"/>
          <p:nvPr/>
        </p:nvSpPr>
        <p:spPr>
          <a:xfrm>
            <a:off x="4906963" y="5821363"/>
            <a:ext cx="1670050" cy="24606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>
              <a:buFontTx/>
              <a:buChar char="-"/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Porto di Taranto</a:t>
            </a:r>
          </a:p>
        </p:txBody>
      </p:sp>
      <p:sp>
        <p:nvSpPr>
          <p:cNvPr id="54" name="CasellaDiTesto 10"/>
          <p:cNvSpPr txBox="1"/>
          <p:nvPr/>
        </p:nvSpPr>
        <p:spPr>
          <a:xfrm>
            <a:off x="4906963" y="6564313"/>
            <a:ext cx="1670050" cy="24606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>
              <a:buFontTx/>
              <a:buChar char="-"/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Ex </a:t>
            </a:r>
            <a:r>
              <a:rPr lang="it-IT" sz="1000" dirty="0" err="1">
                <a:solidFill>
                  <a:schemeClr val="tx1"/>
                </a:solidFill>
                <a:latin typeface="+mj-lt"/>
              </a:rPr>
              <a:t>Cemerad</a:t>
            </a:r>
            <a:endParaRPr lang="it-IT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5" name="CasellaDiTesto 10"/>
          <p:cNvSpPr txBox="1"/>
          <p:nvPr/>
        </p:nvSpPr>
        <p:spPr>
          <a:xfrm>
            <a:off x="6811963" y="6326188"/>
            <a:ext cx="2185987" cy="40005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>
              <a:buFontTx/>
              <a:buChar char="-"/>
              <a:defRPr/>
            </a:pPr>
            <a:r>
              <a:rPr lang="it-IT" sz="1000" b="1" dirty="0">
                <a:solidFill>
                  <a:schemeClr val="tx1"/>
                </a:solidFill>
                <a:latin typeface="+mj-lt"/>
              </a:rPr>
              <a:t>Contratto Istituzionale di Sviluppo</a:t>
            </a:r>
          </a:p>
          <a:p>
            <a:pPr marL="180931" indent="-180931">
              <a:buFontTx/>
              <a:buChar char="-"/>
              <a:defRPr/>
            </a:pPr>
            <a:r>
              <a:rPr lang="it-IT" sz="1000" b="1" dirty="0">
                <a:solidFill>
                  <a:schemeClr val="tx1"/>
                </a:solidFill>
                <a:latin typeface="+mj-lt"/>
              </a:rPr>
              <a:t>Tavolo Istituzionale Permanente</a:t>
            </a:r>
          </a:p>
        </p:txBody>
      </p:sp>
      <p:sp>
        <p:nvSpPr>
          <p:cNvPr id="56" name="CasellaDiTesto 10"/>
          <p:cNvSpPr txBox="1"/>
          <p:nvPr/>
        </p:nvSpPr>
        <p:spPr>
          <a:xfrm>
            <a:off x="6808788" y="5903913"/>
            <a:ext cx="2185987" cy="646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18" tIns="45710" rIns="91418" bIns="45710">
            <a:spAutoFit/>
          </a:bodyPr>
          <a:lstStyle/>
          <a:p>
            <a:pPr marL="180931" indent="-180931" algn="ctr">
              <a:defRPr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Programma di misure</a:t>
            </a:r>
          </a:p>
        </p:txBody>
      </p:sp>
      <p:sp>
        <p:nvSpPr>
          <p:cNvPr id="57" name="CasellaDiTesto 10"/>
          <p:cNvSpPr txBox="1"/>
          <p:nvPr/>
        </p:nvSpPr>
        <p:spPr>
          <a:xfrm>
            <a:off x="4906963" y="6191250"/>
            <a:ext cx="1670050" cy="2460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>
              <a:buFontTx/>
              <a:buChar char="-"/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Città Vecchia</a:t>
            </a:r>
            <a:endParaRPr lang="it-IT" sz="1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CasellaDiTesto 10"/>
          <p:cNvSpPr txBox="1"/>
          <p:nvPr/>
        </p:nvSpPr>
        <p:spPr>
          <a:xfrm>
            <a:off x="328613" y="5486400"/>
            <a:ext cx="1820862" cy="14779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 algn="ctr"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INTERVENTI</a:t>
            </a:r>
          </a:p>
          <a:p>
            <a:pPr marL="180931" indent="-180931" algn="just"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-     Autorità Portuale 	</a:t>
            </a:r>
          </a:p>
          <a:p>
            <a:pPr marL="180931" indent="-180931" algn="just"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-     Taranto</a:t>
            </a:r>
          </a:p>
          <a:p>
            <a:pPr marL="180931" indent="-180931" algn="just">
              <a:buFontTx/>
              <a:buChar char="-"/>
              <a:defRPr/>
            </a:pPr>
            <a:r>
              <a:rPr lang="it-IT" sz="1000" dirty="0" err="1">
                <a:solidFill>
                  <a:schemeClr val="tx1"/>
                </a:solidFill>
                <a:latin typeface="+mj-lt"/>
              </a:rPr>
              <a:t>Statte</a:t>
            </a:r>
            <a:endParaRPr lang="it-IT" sz="10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buFontTx/>
              <a:buChar char="-"/>
              <a:defRPr/>
            </a:pPr>
            <a:r>
              <a:rPr lang="it-IT" sz="1000" dirty="0">
                <a:solidFill>
                  <a:schemeClr val="tx1"/>
                </a:solidFill>
                <a:latin typeface="+mj-lt"/>
              </a:rPr>
              <a:t>Mar Piccolo</a:t>
            </a:r>
          </a:p>
          <a:p>
            <a:pPr marL="180931" indent="-180931" algn="just">
              <a:buFontTx/>
              <a:buChar char="-"/>
              <a:defRPr/>
            </a:pPr>
            <a:r>
              <a:rPr lang="it-IT" sz="1000" dirty="0"/>
              <a:t>Sostegno alla realizzazione di investimenti produttivi </a:t>
            </a:r>
            <a:r>
              <a:rPr lang="it-IT" sz="1000" dirty="0">
                <a:solidFill>
                  <a:schemeClr val="tx1"/>
                </a:solidFill>
                <a:latin typeface="+mj-lt"/>
              </a:rPr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6402E-6 L 0.06461 1.16402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4603E-7 3.05354E-6 L 0.41233 -0.2311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33" grpId="0" animBg="1"/>
      <p:bldP spid="47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24" grpId="0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49450" y="842963"/>
            <a:ext cx="5761038" cy="53117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24579" name="Titolo 1"/>
          <p:cNvSpPr>
            <a:spLocks noGrp="1"/>
          </p:cNvSpPr>
          <p:nvPr>
            <p:ph type="title"/>
          </p:nvPr>
        </p:nvSpPr>
        <p:spPr>
          <a:xfrm>
            <a:off x="3924300" y="17463"/>
            <a:ext cx="5111750" cy="504825"/>
          </a:xfrm>
        </p:spPr>
        <p:txBody>
          <a:bodyPr lIns="91418" tIns="45710" rIns="91418" bIns="45710"/>
          <a:lstStyle/>
          <a:p>
            <a:pPr algn="r"/>
            <a:r>
              <a:rPr lang="it-IT" sz="1700" smtClean="0"/>
              <a:t>Stato attuazione interventi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7025" y="5226050"/>
            <a:ext cx="1196975" cy="9747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9" name="Straight Arrow Connector 58"/>
          <p:cNvCxnSpPr/>
          <p:nvPr/>
        </p:nvCxnSpPr>
        <p:spPr>
          <a:xfrm flipH="1" flipV="1">
            <a:off x="2268538" y="2108200"/>
            <a:ext cx="1054100" cy="1265238"/>
          </a:xfrm>
          <a:prstGeom prst="straightConnector1">
            <a:avLst/>
          </a:prstGeom>
          <a:ln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719638" y="3949700"/>
            <a:ext cx="2152650" cy="1768475"/>
          </a:xfrm>
          <a:prstGeom prst="straightConnector1">
            <a:avLst/>
          </a:prstGeom>
          <a:ln>
            <a:solidFill>
              <a:srgbClr val="00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254500" y="3140075"/>
            <a:ext cx="2636838" cy="809625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2268538" y="3778250"/>
            <a:ext cx="1885950" cy="193992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2268538" y="3778250"/>
            <a:ext cx="1885950" cy="65087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 Box 15"/>
          <p:cNvSpPr txBox="1">
            <a:spLocks noChangeArrowheads="1"/>
          </p:cNvSpPr>
          <p:nvPr/>
        </p:nvSpPr>
        <p:spPr bwMode="auto">
          <a:xfrm>
            <a:off x="277813" y="6465888"/>
            <a:ext cx="5245100" cy="241300"/>
          </a:xfrm>
          <a:prstGeom prst="rect">
            <a:avLst/>
          </a:prstGeom>
          <a:solidFill>
            <a:srgbClr val="FFFF99"/>
          </a:solidFill>
          <a:ln w="9525" algn="in">
            <a:solidFill>
              <a:srgbClr val="0000FF"/>
            </a:solidFill>
            <a:miter lim="800000"/>
            <a:headEnd/>
            <a:tailEnd/>
          </a:ln>
        </p:spPr>
        <p:txBody>
          <a:bodyPr lIns="27359" tIns="27359" rIns="27359" bIns="27359"/>
          <a:lstStyle/>
          <a:p>
            <a:pPr algn="just" defTabSz="682625"/>
            <a:r>
              <a:rPr lang="it-IT" sz="700">
                <a:solidFill>
                  <a:srgbClr val="000000"/>
                </a:solidFill>
                <a:latin typeface="Calibri" pitchFamily="34" charset="0"/>
              </a:rPr>
              <a:t>*Le attività di cui al Programma di misure (art. 6, c.1, D.L. 1/2015) dovrebbero essere estese al contesto "</a:t>
            </a:r>
            <a:r>
              <a:rPr lang="it-IT" sz="700" i="1">
                <a:solidFill>
                  <a:srgbClr val="000000"/>
                </a:solidFill>
                <a:latin typeface="Calibri" pitchFamily="34" charset="0"/>
              </a:rPr>
              <a:t>Area complementare Arco</a:t>
            </a:r>
          </a:p>
          <a:p>
            <a:pPr algn="just" defTabSz="682625"/>
            <a:r>
              <a:rPr lang="it-IT" sz="700" i="1">
                <a:solidFill>
                  <a:srgbClr val="000000"/>
                </a:solidFill>
                <a:latin typeface="Calibri" pitchFamily="34" charset="0"/>
              </a:rPr>
              <a:t> Ionico Tarantino”</a:t>
            </a:r>
            <a:r>
              <a:rPr lang="it-IT" sz="70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it-IT" sz="700"/>
          </a:p>
        </p:txBody>
      </p:sp>
      <p:pic>
        <p:nvPicPr>
          <p:cNvPr id="24587" name="Picture 3"/>
          <p:cNvPicPr>
            <a:picLocks noChangeAspect="1" noChangeArrowheads="1"/>
          </p:cNvPicPr>
          <p:nvPr/>
        </p:nvPicPr>
        <p:blipFill>
          <a:blip r:embed="rId4" cstate="print"/>
          <a:srcRect l="1044" t="23018" r="83566" b="68002"/>
          <a:stretch>
            <a:fillRect/>
          </a:stretch>
        </p:blipFill>
        <p:spPr bwMode="auto">
          <a:xfrm>
            <a:off x="5214938" y="6523038"/>
            <a:ext cx="200025" cy="952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" name="Freeform 67"/>
          <p:cNvSpPr/>
          <p:nvPr/>
        </p:nvSpPr>
        <p:spPr>
          <a:xfrm>
            <a:off x="6046182" y="6302503"/>
            <a:ext cx="2846301" cy="404876"/>
          </a:xfrm>
          <a:custGeom>
            <a:avLst/>
            <a:gdLst>
              <a:gd name="connsiteX0" fmla="*/ 0 w 3980903"/>
              <a:gd name="connsiteY0" fmla="*/ 0 h 613457"/>
              <a:gd name="connsiteX1" fmla="*/ 3980903 w 3980903"/>
              <a:gd name="connsiteY1" fmla="*/ 0 h 613457"/>
              <a:gd name="connsiteX2" fmla="*/ 3980903 w 3980903"/>
              <a:gd name="connsiteY2" fmla="*/ 613457 h 613457"/>
              <a:gd name="connsiteX3" fmla="*/ 0 w 3980903"/>
              <a:gd name="connsiteY3" fmla="*/ 613457 h 613457"/>
              <a:gd name="connsiteX4" fmla="*/ 0 w 3980903"/>
              <a:gd name="connsiteY4" fmla="*/ 0 h 61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903" h="613457">
                <a:moveTo>
                  <a:pt x="0" y="0"/>
                </a:moveTo>
                <a:lnTo>
                  <a:pt x="3980903" y="0"/>
                </a:lnTo>
                <a:lnTo>
                  <a:pt x="3980903" y="613457"/>
                </a:lnTo>
                <a:lnTo>
                  <a:pt x="0" y="61345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950" tIns="19950" rIns="19950" bIns="19950" spcCol="950" anchor="ctr"/>
          <a:lstStyle/>
          <a:p>
            <a:pPr algn="ctr" defTabSz="232746">
              <a:lnSpc>
                <a:spcPct val="90000"/>
              </a:lnSpc>
              <a:spcAft>
                <a:spcPct val="35000"/>
              </a:spcAft>
              <a:defRPr/>
            </a:pPr>
            <a:r>
              <a:rPr lang="it-IT" sz="500" dirty="0"/>
              <a:t>Dalla presente rappresentazione e dall’allegato </a:t>
            </a:r>
            <a:r>
              <a:rPr lang="it-IT" sz="500" dirty="0" err="1"/>
              <a:t>cronoprogramma</a:t>
            </a:r>
            <a:r>
              <a:rPr lang="it-IT" sz="500" dirty="0"/>
              <a:t> si evince che si può procedere da parte del Governo centrale a presentare il programma di misure alle Istituzioni e parti sociali.</a:t>
            </a:r>
          </a:p>
          <a:p>
            <a:pPr algn="ctr" defTabSz="232746">
              <a:lnSpc>
                <a:spcPct val="90000"/>
              </a:lnSpc>
              <a:spcAft>
                <a:spcPct val="35000"/>
              </a:spcAft>
              <a:defRPr/>
            </a:pPr>
            <a:r>
              <a:rPr lang="it-IT" sz="400" i="1" dirty="0">
                <a:latin typeface="Adobe Caslon Pro Bold" pitchFamily="18" charset="0"/>
              </a:rPr>
              <a:t>Tale necessità è resa necessaria anche dalla richiesta delle Istituzioni e dalla popolazione di Taranto che, ad oggi, non è stata informata sullo scenario delle azioni previste </a:t>
            </a:r>
            <a:r>
              <a:rPr lang="it-IT" sz="400" i="1" dirty="0" err="1">
                <a:latin typeface="Adobe Caslon Pro Bold" pitchFamily="18" charset="0"/>
              </a:rPr>
              <a:t>nè</a:t>
            </a:r>
            <a:r>
              <a:rPr lang="it-IT" sz="400" i="1" dirty="0">
                <a:latin typeface="Adobe Caslon Pro Bold" pitchFamily="18" charset="0"/>
              </a:rPr>
              <a:t> sui tempi di realizzazione.</a:t>
            </a:r>
          </a:p>
        </p:txBody>
      </p:sp>
      <p:cxnSp>
        <p:nvCxnSpPr>
          <p:cNvPr id="88" name="Straight Arrow Connector 35"/>
          <p:cNvCxnSpPr/>
          <p:nvPr/>
        </p:nvCxnSpPr>
        <p:spPr>
          <a:xfrm flipV="1">
            <a:off x="5081588" y="1998663"/>
            <a:ext cx="1809750" cy="109537"/>
          </a:xfrm>
          <a:prstGeom prst="straightConnector1">
            <a:avLst/>
          </a:prstGeom>
          <a:ln>
            <a:solidFill>
              <a:srgbClr val="CC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2" name="Text Box 15"/>
          <p:cNvSpPr txBox="1">
            <a:spLocks noChangeArrowheads="1"/>
          </p:cNvSpPr>
          <p:nvPr/>
        </p:nvSpPr>
        <p:spPr bwMode="auto">
          <a:xfrm>
            <a:off x="6891338" y="1397000"/>
            <a:ext cx="1987550" cy="1157288"/>
          </a:xfrm>
          <a:prstGeom prst="rect">
            <a:avLst/>
          </a:prstGeom>
          <a:solidFill>
            <a:srgbClr val="FFFF99"/>
          </a:solidFill>
          <a:ln w="9525" algn="in">
            <a:solidFill>
              <a:srgbClr val="0000FF"/>
            </a:solidFill>
            <a:miter lim="800000"/>
            <a:headEnd/>
            <a:tailEnd/>
          </a:ln>
        </p:spPr>
        <p:txBody>
          <a:bodyPr lIns="36566" tIns="36566" rIns="36566" bIns="36566"/>
          <a:lstStyle/>
          <a:p>
            <a:pPr algn="ctr" defTabSz="912813"/>
            <a:r>
              <a:rPr lang="it-IT" sz="600" b="1" u="sng">
                <a:solidFill>
                  <a:srgbClr val="000000"/>
                </a:solidFill>
                <a:latin typeface="Calibri" pitchFamily="34" charset="0"/>
              </a:rPr>
              <a:t>Area SIN - Area dichiarata ad elevato rischio di crisi ambientale*</a:t>
            </a:r>
          </a:p>
          <a:p>
            <a:pPr algn="ctr" defTabSz="912813"/>
            <a:endParaRPr lang="it-IT" sz="600" b="1" u="sng">
              <a:solidFill>
                <a:srgbClr val="000000"/>
              </a:solidFill>
              <a:latin typeface="Calibri" pitchFamily="34" charset="0"/>
            </a:endParaRPr>
          </a:p>
          <a:p>
            <a:pPr algn="just" defTabSz="912813"/>
            <a:r>
              <a:rPr lang="it-IT" sz="600">
                <a:solidFill>
                  <a:srgbClr val="000000"/>
                </a:solidFill>
                <a:latin typeface="Calibri" pitchFamily="34" charset="0"/>
              </a:rPr>
              <a:t>Approfondimenti e valutazione dell'evoluzione del contesto fisiografico-ambientale-territoriale (sottosistemi: geologico, morfologico, strutturale; idrologico, idraulico, geotecnico, biologico, chimico, urbanistico/territoriale, pedologico, agronomico, culturale, ambientale; sociale/economico) dell'Area SIN e di crisi ambientale al fine di individuare le misure adeguate per difesa, tutela, recupero delle risorse naturali e per la sostenibilità del sistema fisico/antropico .</a:t>
            </a:r>
          </a:p>
        </p:txBody>
      </p:sp>
      <p:sp>
        <p:nvSpPr>
          <p:cNvPr id="24593" name="Text Box 4"/>
          <p:cNvSpPr txBox="1">
            <a:spLocks noChangeArrowheads="1"/>
          </p:cNvSpPr>
          <p:nvPr/>
        </p:nvSpPr>
        <p:spPr bwMode="auto">
          <a:xfrm>
            <a:off x="260350" y="1397000"/>
            <a:ext cx="2008188" cy="1309688"/>
          </a:xfrm>
          <a:prstGeom prst="rect">
            <a:avLst/>
          </a:prstGeom>
          <a:solidFill>
            <a:srgbClr val="66FF66"/>
          </a:solidFill>
          <a:ln w="9525" algn="in">
            <a:solidFill>
              <a:srgbClr val="0000FF"/>
            </a:solidFill>
            <a:miter lim="800000"/>
            <a:headEnd/>
            <a:tailEnd/>
          </a:ln>
        </p:spPr>
        <p:txBody>
          <a:bodyPr lIns="36566" tIns="36566" rIns="36566" bIns="36566"/>
          <a:lstStyle/>
          <a:p>
            <a:pPr algn="ctr"/>
            <a:r>
              <a:rPr lang="it-IT" sz="600" b="1" u="sng">
                <a:solidFill>
                  <a:srgbClr val="000000"/>
                </a:solidFill>
                <a:latin typeface="Calibri" pitchFamily="34" charset="0"/>
              </a:rPr>
              <a:t>Taranto, Porto</a:t>
            </a:r>
          </a:p>
          <a:p>
            <a:pPr algn="ctr"/>
            <a:endParaRPr lang="it-IT" sz="600" b="1" u="sng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SzPts val="1000"/>
              <a:buFont typeface="Symbol" pitchFamily="18" charset="2"/>
              <a:buChar char="·"/>
            </a:pPr>
            <a:r>
              <a:rPr lang="it-IT" sz="6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600" b="1" i="1">
                <a:solidFill>
                  <a:srgbClr val="000000"/>
                </a:solidFill>
                <a:latin typeface="Calibri" pitchFamily="34" charset="0"/>
              </a:rPr>
              <a:t>Riqualificazione del molo Polisettoriale ed ammodernamento della banchina di ormeggio  </a:t>
            </a:r>
            <a:r>
              <a:rPr lang="it-IT" sz="600" b="1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it-IT" sz="600" b="1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Consegnati i lavori. Concluso monitoraggio </a:t>
            </a:r>
            <a:r>
              <a:rPr lang="it-IT" sz="600" i="1">
                <a:solidFill>
                  <a:srgbClr val="FF0000"/>
                </a:solidFill>
                <a:latin typeface="Calibri" pitchFamily="34" charset="0"/>
              </a:rPr>
              <a:t>ante-operam</a:t>
            </a:r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 (a terra). Avviato monitoraggio a mare (fine prevista: giugno 2015) . Terminate le prove di carico sui pali.</a:t>
            </a:r>
          </a:p>
          <a:p>
            <a:pPr algn="ctr"/>
            <a:endParaRPr lang="it-IT" sz="600" b="1">
              <a:solidFill>
                <a:srgbClr val="FF0000"/>
              </a:solidFill>
              <a:latin typeface="Calibri" pitchFamily="34" charset="0"/>
            </a:endParaRPr>
          </a:p>
          <a:p>
            <a:pPr algn="just">
              <a:buSzPts val="1000"/>
              <a:buFont typeface="Symbol" pitchFamily="18" charset="2"/>
              <a:buChar char="·"/>
            </a:pPr>
            <a:r>
              <a:rPr lang="it-IT" sz="6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600" b="1" i="1">
                <a:solidFill>
                  <a:srgbClr val="000000"/>
                </a:solidFill>
                <a:latin typeface="Calibri" pitchFamily="34" charset="0"/>
              </a:rPr>
              <a:t>Interventi di dragaggio di 2,3 Mmc di sedimenti in area molo Polisettoriale e per la realizzazione di un primo lotto della cassa di colmata </a:t>
            </a:r>
            <a:endParaRPr lang="it-IT" sz="600">
              <a:solidFill>
                <a:srgbClr val="000000"/>
              </a:solidFill>
              <a:latin typeface="Times New Roman" pitchFamily="18" charset="0"/>
            </a:endParaRPr>
          </a:p>
          <a:p>
            <a:pPr algn="just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In corso le indagini per la redazione del progetto esecutivo.</a:t>
            </a:r>
            <a:endParaRPr lang="it-IT" sz="600"/>
          </a:p>
        </p:txBody>
      </p:sp>
      <p:sp>
        <p:nvSpPr>
          <p:cNvPr id="24594" name="Text Box 11"/>
          <p:cNvSpPr txBox="1">
            <a:spLocks noChangeArrowheads="1"/>
          </p:cNvSpPr>
          <p:nvPr/>
        </p:nvSpPr>
        <p:spPr bwMode="auto">
          <a:xfrm>
            <a:off x="225425" y="3403600"/>
            <a:ext cx="2043113" cy="1646238"/>
          </a:xfrm>
          <a:prstGeom prst="rect">
            <a:avLst/>
          </a:prstGeom>
          <a:solidFill>
            <a:srgbClr val="FFCC66"/>
          </a:solidFill>
          <a:ln w="9525" algn="in">
            <a:solidFill>
              <a:srgbClr val="0000FF"/>
            </a:solidFill>
            <a:miter lim="800000"/>
            <a:headEnd/>
            <a:tailEnd/>
          </a:ln>
        </p:spPr>
        <p:txBody>
          <a:bodyPr lIns="26120" tIns="26120" rIns="26120" bIns="26120"/>
          <a:lstStyle/>
          <a:p>
            <a:pPr algn="ctr" defTabSz="652463"/>
            <a:r>
              <a:rPr lang="it-IT" sz="600" b="1" u="sng">
                <a:solidFill>
                  <a:srgbClr val="000000"/>
                </a:solidFill>
                <a:latin typeface="Calibri" pitchFamily="34" charset="0"/>
              </a:rPr>
              <a:t>Taranto, Quartiere Tamburi, Scuole</a:t>
            </a:r>
          </a:p>
          <a:p>
            <a:pPr algn="ctr" defTabSz="652463"/>
            <a:endParaRPr lang="it-IT" sz="600" b="1" u="sng">
              <a:solidFill>
                <a:srgbClr val="000000"/>
              </a:solidFill>
              <a:latin typeface="Calibri" pitchFamily="34" charset="0"/>
            </a:endParaRPr>
          </a:p>
          <a:p>
            <a:pPr algn="just" defTabSz="652463">
              <a:buSzPts val="1000"/>
              <a:buFont typeface="Symbol" pitchFamily="18" charset="2"/>
              <a:buChar char="·"/>
            </a:pPr>
            <a:r>
              <a:rPr lang="it-IT" sz="6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600" b="1" i="1">
                <a:solidFill>
                  <a:srgbClr val="000000"/>
                </a:solidFill>
                <a:latin typeface="Calibri" pitchFamily="34" charset="0"/>
              </a:rPr>
              <a:t>Riqualificazione e adeguamento termico-impiantistico delle Scuole Deledda, De Carolis, Gabelli, Giusti, Vico.</a:t>
            </a:r>
            <a:endParaRPr lang="it-IT" sz="600">
              <a:solidFill>
                <a:srgbClr val="000000"/>
              </a:solidFill>
              <a:latin typeface="Calibri" pitchFamily="34" charset="0"/>
            </a:endParaRPr>
          </a:p>
          <a:p>
            <a:pPr algn="just" defTabSz="652463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Completata procedura affidamento lavori per le Scuole Deledda, De Carolis, Gabelli, Giusti e Vico (inizio lavori: giugno 2015; fine prevista:  marzo 2016).</a:t>
            </a:r>
          </a:p>
          <a:p>
            <a:pPr algn="just" defTabSz="652463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In corso redazione progetto esecutivo per la scuola Deledda.</a:t>
            </a:r>
          </a:p>
          <a:p>
            <a:pPr algn="ctr" defTabSz="652463"/>
            <a:endParaRPr lang="it-IT" sz="600" b="1">
              <a:solidFill>
                <a:srgbClr val="000000"/>
              </a:solidFill>
              <a:latin typeface="Calibri" pitchFamily="34" charset="0"/>
            </a:endParaRPr>
          </a:p>
          <a:p>
            <a:pPr algn="just" defTabSz="652463">
              <a:buSzPts val="1000"/>
              <a:buFont typeface="Symbol" pitchFamily="18" charset="2"/>
              <a:buChar char="·"/>
            </a:pPr>
            <a:r>
              <a:rPr lang="it-IT" sz="6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600" b="1" i="1">
                <a:solidFill>
                  <a:srgbClr val="000000"/>
                </a:solidFill>
                <a:latin typeface="Calibri" pitchFamily="34" charset="0"/>
              </a:rPr>
              <a:t>Caratterizzazione, analisi di rischio, Scuole De Carolis, Deledda, ex D’Aquino </a:t>
            </a:r>
            <a:endParaRPr lang="it-IT" sz="600" b="1">
              <a:solidFill>
                <a:srgbClr val="000000"/>
              </a:solidFill>
              <a:latin typeface="Calibri" pitchFamily="34" charset="0"/>
            </a:endParaRPr>
          </a:p>
          <a:p>
            <a:pPr algn="just" defTabSz="652463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Eseguita caratterizzazione. Eseguita validazione ARPA. In corso procedure per l’affidamento dell’analisi di rischio.</a:t>
            </a:r>
          </a:p>
          <a:p>
            <a:pPr algn="just" defTabSz="652463"/>
            <a:endParaRPr lang="it-IT" sz="600">
              <a:solidFill>
                <a:srgbClr val="FF0000"/>
              </a:solidFill>
              <a:latin typeface="Calibri" pitchFamily="34" charset="0"/>
            </a:endParaRPr>
          </a:p>
          <a:p>
            <a:pPr algn="just" defTabSz="652463"/>
            <a:r>
              <a:rPr lang="it-IT" sz="600" b="1" i="1" u="sng">
                <a:latin typeface="Calibri" pitchFamily="34" charset="0"/>
              </a:rPr>
              <a:t>NB: Risolta questione della copertura finanziaria per la realizzazione degli interventi attraverso individuazioni fondi MATTM (gennaio 2015). </a:t>
            </a:r>
          </a:p>
          <a:p>
            <a:pPr algn="just" defTabSz="652463"/>
            <a:endParaRPr lang="it-IT" sz="600">
              <a:solidFill>
                <a:srgbClr val="FF0000"/>
              </a:solidFill>
              <a:latin typeface="Calibri" pitchFamily="34" charset="0"/>
            </a:endParaRPr>
          </a:p>
          <a:p>
            <a:pPr algn="ctr" defTabSz="652463"/>
            <a:endParaRPr lang="it-IT" sz="600" b="1">
              <a:solidFill>
                <a:srgbClr val="FF0000"/>
              </a:solidFill>
              <a:latin typeface="Calibri" pitchFamily="34" charset="0"/>
            </a:endParaRPr>
          </a:p>
          <a:p>
            <a:pPr defTabSz="652463"/>
            <a:endParaRPr lang="it-IT" sz="600"/>
          </a:p>
        </p:txBody>
      </p:sp>
      <p:sp>
        <p:nvSpPr>
          <p:cNvPr id="24595" name="Text Box 12"/>
          <p:cNvSpPr txBox="1">
            <a:spLocks noChangeArrowheads="1"/>
          </p:cNvSpPr>
          <p:nvPr/>
        </p:nvSpPr>
        <p:spPr bwMode="auto">
          <a:xfrm>
            <a:off x="260350" y="5526088"/>
            <a:ext cx="2008188" cy="661987"/>
          </a:xfrm>
          <a:prstGeom prst="rect">
            <a:avLst/>
          </a:prstGeom>
          <a:solidFill>
            <a:srgbClr val="FFCC66"/>
          </a:solidFill>
          <a:ln w="9525" algn="in">
            <a:solidFill>
              <a:srgbClr val="0000FF"/>
            </a:solidFill>
            <a:miter lim="800000"/>
            <a:headEnd/>
            <a:tailEnd/>
          </a:ln>
        </p:spPr>
        <p:txBody>
          <a:bodyPr lIns="26120" tIns="26120" rIns="26120" bIns="26120"/>
          <a:lstStyle/>
          <a:p>
            <a:pPr algn="ctr" defTabSz="652463"/>
            <a:r>
              <a:rPr lang="it-IT" sz="600" b="1" u="sng">
                <a:solidFill>
                  <a:srgbClr val="000000"/>
                </a:solidFill>
                <a:latin typeface="Calibri" pitchFamily="34" charset="0"/>
              </a:rPr>
              <a:t>Taranto, Quartiere Tamburi, Cimitero S. Brunone</a:t>
            </a:r>
          </a:p>
          <a:p>
            <a:pPr algn="ctr" defTabSz="652463"/>
            <a:endParaRPr lang="it-IT" sz="600" b="1">
              <a:solidFill>
                <a:srgbClr val="000000"/>
              </a:solidFill>
              <a:latin typeface="Calibri" pitchFamily="34" charset="0"/>
            </a:endParaRPr>
          </a:p>
          <a:p>
            <a:pPr algn="just" defTabSz="652463">
              <a:buSzPts val="1000"/>
              <a:buFont typeface="Symbol" pitchFamily="18" charset="2"/>
              <a:buChar char="·"/>
            </a:pPr>
            <a:r>
              <a:rPr lang="it-IT" sz="6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600" b="1" i="1">
                <a:solidFill>
                  <a:srgbClr val="000000"/>
                </a:solidFill>
                <a:latin typeface="Calibri" pitchFamily="34" charset="0"/>
              </a:rPr>
              <a:t>Caratterizzazione, analisi di rischio </a:t>
            </a:r>
            <a:endParaRPr lang="it-IT" sz="600" b="1">
              <a:solidFill>
                <a:srgbClr val="000000"/>
              </a:solidFill>
              <a:latin typeface="Calibri" pitchFamily="34" charset="0"/>
            </a:endParaRPr>
          </a:p>
          <a:p>
            <a:pPr algn="just" defTabSz="652463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Eseguita caratterizzazione.  Eseguita validazione ARPA . In corso procedure per l’affidamento dell’analisi di rischio.</a:t>
            </a:r>
          </a:p>
          <a:p>
            <a:pPr algn="just" defTabSz="652463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 </a:t>
            </a:r>
          </a:p>
          <a:p>
            <a:pPr algn="just" defTabSz="652463"/>
            <a:endParaRPr lang="it-IT" sz="600" b="1">
              <a:solidFill>
                <a:srgbClr val="FF0000"/>
              </a:solidFill>
              <a:latin typeface="Calibri" pitchFamily="34" charset="0"/>
            </a:endParaRPr>
          </a:p>
          <a:p>
            <a:pPr algn="ctr" defTabSz="652463"/>
            <a:endParaRPr lang="it-IT" sz="600" b="1">
              <a:solidFill>
                <a:srgbClr val="FF0000"/>
              </a:solidFill>
              <a:latin typeface="Calibri" pitchFamily="34" charset="0"/>
            </a:endParaRPr>
          </a:p>
          <a:p>
            <a:pPr defTabSz="652463"/>
            <a:endParaRPr lang="it-IT" sz="600"/>
          </a:p>
        </p:txBody>
      </p:sp>
      <p:sp>
        <p:nvSpPr>
          <p:cNvPr id="24596" name="Text Box 10"/>
          <p:cNvSpPr txBox="1">
            <a:spLocks noChangeArrowheads="1"/>
          </p:cNvSpPr>
          <p:nvPr/>
        </p:nvSpPr>
        <p:spPr bwMode="auto">
          <a:xfrm>
            <a:off x="6872288" y="3403600"/>
            <a:ext cx="1987550" cy="1568450"/>
          </a:xfrm>
          <a:prstGeom prst="rect">
            <a:avLst/>
          </a:prstGeom>
          <a:solidFill>
            <a:srgbClr val="CC99FF"/>
          </a:solidFill>
          <a:ln w="9525" algn="in">
            <a:solidFill>
              <a:srgbClr val="0000FF"/>
            </a:solidFill>
            <a:miter lim="800000"/>
            <a:headEnd/>
            <a:tailEnd/>
          </a:ln>
        </p:spPr>
        <p:txBody>
          <a:bodyPr lIns="26120" tIns="26120" rIns="26120" bIns="26120"/>
          <a:lstStyle/>
          <a:p>
            <a:pPr algn="ctr" defTabSz="652463"/>
            <a:r>
              <a:rPr lang="it-IT" sz="600" b="1" u="sng">
                <a:solidFill>
                  <a:srgbClr val="000000"/>
                </a:solidFill>
                <a:latin typeface="Calibri" pitchFamily="34" charset="0"/>
              </a:rPr>
              <a:t>Statte, Area PIP</a:t>
            </a:r>
          </a:p>
          <a:p>
            <a:pPr algn="ctr" defTabSz="652463"/>
            <a:endParaRPr lang="it-IT" sz="600" b="1" u="sng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652463">
              <a:buSzPts val="1000"/>
              <a:buFont typeface="Symbol" pitchFamily="18" charset="2"/>
              <a:buChar char="·"/>
            </a:pPr>
            <a:r>
              <a:rPr lang="it-IT" sz="600" i="1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it-IT" sz="600" b="1" i="1">
                <a:solidFill>
                  <a:srgbClr val="000000"/>
                </a:solidFill>
                <a:latin typeface="Calibri" pitchFamily="34" charset="0"/>
              </a:rPr>
              <a:t>Messa in Sicurezza Permanente della falda profonda</a:t>
            </a:r>
          </a:p>
          <a:p>
            <a:pPr algn="just" defTabSz="652463">
              <a:buSzPts val="1000"/>
            </a:pPr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In corso esecuzione Campo prove (fine  prevista: 15/05/2015).</a:t>
            </a:r>
          </a:p>
          <a:p>
            <a:pPr algn="just" defTabSz="652463">
              <a:buSzPts val="1000"/>
            </a:pPr>
            <a:endParaRPr lang="it-IT" sz="600" b="1" i="1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652463">
              <a:buSzPts val="1000"/>
              <a:buFont typeface="Symbol" pitchFamily="18" charset="2"/>
              <a:buChar char="·"/>
            </a:pPr>
            <a:r>
              <a:rPr lang="it-IT" sz="600" b="1" i="1">
                <a:solidFill>
                  <a:srgbClr val="000000"/>
                </a:solidFill>
                <a:latin typeface="Calibri" pitchFamily="34" charset="0"/>
              </a:rPr>
              <a:t>Messa in Sicurezza di Emergenza della falda profonda </a:t>
            </a:r>
          </a:p>
          <a:p>
            <a:pPr algn="just" defTabSz="652463">
              <a:buSzPts val="1000"/>
            </a:pPr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In corso redazione progetto preliminare (fine prevista 15/05/2015 ).</a:t>
            </a:r>
          </a:p>
          <a:p>
            <a:pPr algn="just" defTabSz="652463"/>
            <a:endParaRPr lang="it-IT" sz="600">
              <a:solidFill>
                <a:srgbClr val="FF0000"/>
              </a:solidFill>
              <a:latin typeface="Calibri" pitchFamily="34" charset="0"/>
            </a:endParaRPr>
          </a:p>
          <a:p>
            <a:pPr algn="just" defTabSz="652463"/>
            <a:r>
              <a:rPr lang="it-IT" sz="600" b="1" i="1" u="sng">
                <a:latin typeface="Calibri" pitchFamily="34" charset="0"/>
              </a:rPr>
              <a:t>NB: Rivista intera impalcatura progettuale con conseguente riorganizzazione del quadro economico; questo ha consentito di trovare la copertura finanziaria per la messa in sicurezza di emergenza della falda profonda (surnatante) . </a:t>
            </a:r>
          </a:p>
          <a:p>
            <a:pPr algn="just" defTabSz="652463"/>
            <a:endParaRPr lang="it-IT" sz="600">
              <a:solidFill>
                <a:srgbClr val="FF0000"/>
              </a:solidFill>
              <a:latin typeface="Calibri" pitchFamily="34" charset="0"/>
            </a:endParaRPr>
          </a:p>
          <a:p>
            <a:pPr algn="just" defTabSz="652463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it-IT" sz="600"/>
          </a:p>
        </p:txBody>
      </p:sp>
      <p:sp>
        <p:nvSpPr>
          <p:cNvPr id="24597" name="Text Box 9"/>
          <p:cNvSpPr txBox="1">
            <a:spLocks noChangeArrowheads="1"/>
          </p:cNvSpPr>
          <p:nvPr/>
        </p:nvSpPr>
        <p:spPr bwMode="auto">
          <a:xfrm>
            <a:off x="6872288" y="5280025"/>
            <a:ext cx="1987550" cy="908050"/>
          </a:xfrm>
          <a:prstGeom prst="rect">
            <a:avLst/>
          </a:prstGeom>
          <a:solidFill>
            <a:srgbClr val="66FFFF"/>
          </a:solidFill>
          <a:ln w="9525" algn="in">
            <a:solidFill>
              <a:srgbClr val="0000FF"/>
            </a:solidFill>
            <a:miter lim="800000"/>
            <a:headEnd/>
            <a:tailEnd/>
          </a:ln>
        </p:spPr>
        <p:txBody>
          <a:bodyPr lIns="26120" tIns="26120" rIns="26120" bIns="26120"/>
          <a:lstStyle/>
          <a:p>
            <a:pPr algn="ctr" defTabSz="652463"/>
            <a:r>
              <a:rPr lang="it-IT" sz="600" b="1" u="sng">
                <a:solidFill>
                  <a:srgbClr val="000000"/>
                </a:solidFill>
                <a:latin typeface="Calibri" pitchFamily="34" charset="0"/>
              </a:rPr>
              <a:t>Mar Piccolo, I Seno</a:t>
            </a:r>
          </a:p>
          <a:p>
            <a:pPr algn="ctr" defTabSz="652463"/>
            <a:endParaRPr lang="it-IT" sz="600" b="1" u="sng">
              <a:solidFill>
                <a:srgbClr val="FF0000"/>
              </a:solidFill>
              <a:latin typeface="Calibri" pitchFamily="34" charset="0"/>
            </a:endParaRPr>
          </a:p>
          <a:p>
            <a:pPr algn="just" defTabSz="652463"/>
            <a:r>
              <a:rPr lang="it-IT" sz="600">
                <a:solidFill>
                  <a:srgbClr val="FF0000"/>
                </a:solidFill>
                <a:latin typeface="Calibri" pitchFamily="34" charset="0"/>
              </a:rPr>
              <a:t>Stato attività: Completato disciplinare tecnico-operativo-economico generale delle attività. In corso di avvio analisi, indagini e monitoraggi propedeutici alla progettazione e realizzazione degli interventi di bonifica e messa in sicurezza; stipulati accordi di collaborazione con Università, CNR e Capitaneria di Porto; in corso stipula accordo con Marina Militare.</a:t>
            </a:r>
          </a:p>
          <a:p>
            <a:pPr algn="just" defTabSz="652463"/>
            <a:endParaRPr lang="it-IT" sz="600">
              <a:solidFill>
                <a:srgbClr val="FF0000"/>
              </a:solidFill>
              <a:latin typeface="Calibri" pitchFamily="34" charset="0"/>
            </a:endParaRPr>
          </a:p>
          <a:p>
            <a:pPr algn="ctr" defTabSz="652463"/>
            <a:endParaRPr lang="it-IT" sz="600" b="1">
              <a:solidFill>
                <a:srgbClr val="FF0000"/>
              </a:solidFill>
              <a:latin typeface="Calibri" pitchFamily="34" charset="0"/>
            </a:endParaRPr>
          </a:p>
          <a:p>
            <a:pPr algn="ctr" defTabSz="652463"/>
            <a:endParaRPr lang="it-IT" sz="600" b="1">
              <a:solidFill>
                <a:srgbClr val="FF0000"/>
              </a:solidFill>
              <a:latin typeface="Calibri" pitchFamily="34" charset="0"/>
            </a:endParaRPr>
          </a:p>
          <a:p>
            <a:pPr algn="ctr" defTabSz="652463"/>
            <a:endParaRPr lang="it-IT" sz="600" b="1">
              <a:solidFill>
                <a:srgbClr val="FF0000"/>
              </a:solidFill>
              <a:latin typeface="Calibri" pitchFamily="34" charset="0"/>
            </a:endParaRPr>
          </a:p>
          <a:p>
            <a:pPr defTabSz="652463"/>
            <a:endParaRPr lang="it-IT" sz="600"/>
          </a:p>
        </p:txBody>
      </p:sp>
      <p:pic>
        <p:nvPicPr>
          <p:cNvPr id="24598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DFB"/>
              </a:clrFrom>
              <a:clrTo>
                <a:srgbClr val="FB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88"/>
            <a:ext cx="958850" cy="757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288" y="2157413"/>
            <a:ext cx="4105275" cy="12001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600" b="1" dirty="0">
                <a:solidFill>
                  <a:schemeClr val="bg1"/>
                </a:solidFill>
              </a:rPr>
              <a:t>Rigenerazione Urbana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076825" y="1341438"/>
            <a:ext cx="3167063" cy="6302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500" b="1" dirty="0">
                <a:solidFill>
                  <a:schemeClr val="bg1"/>
                </a:solidFill>
              </a:rPr>
              <a:t>Ambientale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76825" y="2438400"/>
            <a:ext cx="3167063" cy="630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500" b="1" dirty="0"/>
              <a:t>Territoriale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76825" y="3446463"/>
            <a:ext cx="3167063" cy="6302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500" b="1" dirty="0"/>
              <a:t>Sociale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27584" y="5157648"/>
            <a:ext cx="7344816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3200" b="1" i="1" dirty="0"/>
              <a:t>Concetto </a:t>
            </a:r>
            <a:r>
              <a:rPr lang="it-IT" sz="3200" b="1" i="1" dirty="0" smtClean="0"/>
              <a:t>insito </a:t>
            </a:r>
            <a:r>
              <a:rPr lang="it-IT" sz="3200" b="1" i="1" dirty="0"/>
              <a:t>nei criteri di sostenibilità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84213" y="0"/>
            <a:ext cx="8459787" cy="769938"/>
          </a:xfrm>
          <a:prstGeom prst="rect">
            <a:avLst/>
          </a:prstGeom>
        </p:spPr>
        <p:txBody>
          <a:bodyPr lIns="65306" tIns="32653" rIns="65306" bIns="32653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Rigenerazione urbana: elemento di crescita sociale ed economica sostenibile</a:t>
            </a:r>
          </a:p>
        </p:txBody>
      </p:sp>
      <p:sp>
        <p:nvSpPr>
          <p:cNvPr id="9" name="Freccia a destra 8"/>
          <p:cNvSpPr/>
          <p:nvPr/>
        </p:nvSpPr>
        <p:spPr>
          <a:xfrm>
            <a:off x="4532313" y="2630488"/>
            <a:ext cx="503237" cy="287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Freccia a destra 9"/>
          <p:cNvSpPr/>
          <p:nvPr/>
        </p:nvSpPr>
        <p:spPr>
          <a:xfrm rot="19562667">
            <a:off x="4524375" y="1892300"/>
            <a:ext cx="504825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2033399">
            <a:off x="4516438" y="3508375"/>
            <a:ext cx="503237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Freccia in giù 11"/>
          <p:cNvSpPr/>
          <p:nvPr/>
        </p:nvSpPr>
        <p:spPr>
          <a:xfrm>
            <a:off x="3851275" y="4292600"/>
            <a:ext cx="865188" cy="649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Giovanni\Desktop\unnamed.jpg"/>
          <p:cNvPicPr>
            <a:picLocks noChangeAspect="1" noChangeArrowheads="1"/>
          </p:cNvPicPr>
          <p:nvPr/>
        </p:nvPicPr>
        <p:blipFill>
          <a:blip r:embed="rId3" cstate="print"/>
          <a:srcRect l="5704" t="7672" r="4965" b="7672"/>
          <a:stretch>
            <a:fillRect/>
          </a:stretch>
        </p:blipFill>
        <p:spPr bwMode="auto">
          <a:xfrm>
            <a:off x="250825" y="333375"/>
            <a:ext cx="8713788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4787900" y="836613"/>
            <a:ext cx="3960813" cy="107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4"/>
          <p:cNvSpPr>
            <a:spLocks noChangeArrowheads="1"/>
          </p:cNvSpPr>
          <p:nvPr/>
        </p:nvSpPr>
        <p:spPr bwMode="auto">
          <a:xfrm>
            <a:off x="7356475" y="69850"/>
            <a:ext cx="1697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5298" tIns="32649" rIns="65298" bIns="32649">
            <a:spAutoFit/>
          </a:bodyPr>
          <a:lstStyle/>
          <a:p>
            <a:pPr marL="208139" indent="-208139" algn="r">
              <a:lnSpc>
                <a:spcPct val="115000"/>
              </a:lnSpc>
              <a:spcAft>
                <a:spcPts val="0"/>
              </a:spcAft>
              <a:tabLst>
                <a:tab pos="208139" algn="l"/>
              </a:tabLst>
              <a:defRPr/>
            </a:pPr>
            <a:r>
              <a:rPr lang="it-IT" sz="1700" dirty="0">
                <a:latin typeface="+mj-lt"/>
                <a:ea typeface="+mj-ea"/>
                <a:cs typeface="+mj-cs"/>
              </a:rPr>
              <a:t>I bacini idrografici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DFB"/>
              </a:clrFrom>
              <a:clrTo>
                <a:srgbClr val="FB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88"/>
            <a:ext cx="958850" cy="757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425" y="806450"/>
            <a:ext cx="6767513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0088" y="4408488"/>
            <a:ext cx="1997075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ttangolo 4"/>
          <p:cNvSpPr>
            <a:spLocks noChangeArrowheads="1"/>
          </p:cNvSpPr>
          <p:nvPr/>
        </p:nvSpPr>
        <p:spPr bwMode="auto">
          <a:xfrm>
            <a:off x="2792413" y="42863"/>
            <a:ext cx="624522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10" rIns="91418" bIns="45710">
            <a:spAutoFit/>
          </a:bodyPr>
          <a:lstStyle/>
          <a:p>
            <a:pPr marL="291395" indent="-291395" algn="r">
              <a:lnSpc>
                <a:spcPct val="115000"/>
              </a:lnSpc>
              <a:spcAft>
                <a:spcPts val="0"/>
              </a:spcAft>
              <a:tabLst>
                <a:tab pos="291395" algn="l"/>
              </a:tabLst>
              <a:defRPr/>
            </a:pPr>
            <a:r>
              <a:rPr lang="it-IT" sz="1700" dirty="0">
                <a:latin typeface="+mj-lt"/>
                <a:ea typeface="+mj-ea"/>
                <a:cs typeface="+mj-cs"/>
              </a:rPr>
              <a:t>Le gravine e il bacino di drenaggio afferente al I Seno del Mar Piccolo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10" rIns="91418" bIns="45710" anchor="ctr">
            <a:spAutoFit/>
          </a:bodyPr>
          <a:lstStyle/>
          <a:p>
            <a:endParaRPr lang="it-IT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DFB"/>
              </a:clrFrom>
              <a:clrTo>
                <a:srgbClr val="FB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88"/>
            <a:ext cx="958850" cy="757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728663"/>
            <a:ext cx="70104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769938"/>
            <a:ext cx="20859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/>
          <p:cNvSpPr>
            <a:spLocks noChangeArrowheads="1" noChangeShapeType="1"/>
          </p:cNvSpPr>
          <p:nvPr/>
        </p:nvSpPr>
        <p:spPr bwMode="auto">
          <a:xfrm>
            <a:off x="8789988" y="103188"/>
            <a:ext cx="307975" cy="67198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0" algn="in">
            <a:noFill/>
            <a:miter lim="800000"/>
            <a:headEnd/>
            <a:tailEnd/>
          </a:ln>
        </p:spPr>
        <p:txBody>
          <a:bodyPr lIns="36561" tIns="36561" rIns="36561" bIns="36561"/>
          <a:lstStyle/>
          <a:p>
            <a:pPr>
              <a:defRPr/>
            </a:pPr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45"/>
          <p:cNvSpPr/>
          <p:nvPr/>
        </p:nvSpPr>
        <p:spPr>
          <a:xfrm>
            <a:off x="406400" y="650875"/>
            <a:ext cx="8331200" cy="6018213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35000">
                <a:srgbClr val="FFFFCC"/>
              </a:gs>
              <a:gs pos="100000">
                <a:schemeClr val="bg1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4988" tIns="66424" rIns="94989" bIns="66425" spcCol="1270" anchor="ctr"/>
          <a:lstStyle/>
          <a:p>
            <a:pPr algn="ctr" defTabSz="666510">
              <a:lnSpc>
                <a:spcPct val="90000"/>
              </a:lnSpc>
              <a:spcAft>
                <a:spcPct val="35000"/>
              </a:spcAft>
              <a:defRPr/>
            </a:pPr>
            <a:endParaRPr lang="it-IT" sz="2400" b="1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18"/>
          <a:stretch>
            <a:fillRect/>
          </a:stretch>
        </p:blipFill>
        <p:spPr bwMode="auto">
          <a:xfrm>
            <a:off x="3132138" y="1577975"/>
            <a:ext cx="3703637" cy="42195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19050" y="-17463"/>
            <a:ext cx="9124950" cy="720726"/>
          </a:xfrm>
          <a:prstGeom prst="rect">
            <a:avLst/>
          </a:prstGeom>
        </p:spPr>
        <p:txBody>
          <a:bodyPr lIns="91407" tIns="45705" rIns="91407" bIns="45705" anchor="ctr"/>
          <a:lstStyle/>
          <a:p>
            <a:pPr algn="ctr" defTabSz="914070" fontAlgn="auto">
              <a:defRPr/>
            </a:pPr>
            <a:r>
              <a:rPr lang="it-IT" sz="2300" b="1" dirty="0">
                <a:latin typeface="+mj-lt"/>
                <a:ea typeface="+mj-ea"/>
                <a:cs typeface="+mj-cs"/>
              </a:rPr>
              <a:t>AREA VASTA</a:t>
            </a:r>
          </a:p>
          <a:p>
            <a:pPr algn="ctr" defTabSz="914070" fontAlgn="auto">
              <a:defRPr/>
            </a:pPr>
            <a:r>
              <a:rPr lang="it-IT" sz="1700" b="1" dirty="0">
                <a:latin typeface="+mj-lt"/>
                <a:ea typeface="+mj-ea"/>
                <a:cs typeface="+mj-cs"/>
              </a:rPr>
              <a:t>MASTER PLAN</a:t>
            </a:r>
            <a:endParaRPr lang="it-IT" sz="17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5807075" y="3763963"/>
            <a:ext cx="461963" cy="48895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 algn="ctr">
              <a:defRPr/>
            </a:pPr>
            <a:endParaRPr lang="it-IT" sz="1000" b="1" u="sng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49675" y="3068638"/>
            <a:ext cx="1901825" cy="18526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680" name="TextBox 31"/>
          <p:cNvSpPr txBox="1">
            <a:spLocks noChangeArrowheads="1"/>
          </p:cNvSpPr>
          <p:nvPr/>
        </p:nvSpPr>
        <p:spPr bwMode="auto">
          <a:xfrm>
            <a:off x="842963" y="806450"/>
            <a:ext cx="29321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it-IT" sz="1100" b="1"/>
              <a:t> OBIETTIVI:</a:t>
            </a:r>
          </a:p>
        </p:txBody>
      </p:sp>
      <p:sp>
        <p:nvSpPr>
          <p:cNvPr id="28681" name="TextBox 32"/>
          <p:cNvSpPr txBox="1">
            <a:spLocks noChangeArrowheads="1"/>
          </p:cNvSpPr>
          <p:nvPr/>
        </p:nvSpPr>
        <p:spPr bwMode="auto">
          <a:xfrm>
            <a:off x="817563" y="2039938"/>
            <a:ext cx="4475162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just" defTabSz="912813">
              <a:buFont typeface="Arial" charset="0"/>
              <a:buChar char="•"/>
            </a:pPr>
            <a:r>
              <a:rPr lang="it-IT" sz="1100" b="1"/>
              <a:t> INTERVENTI STRUTTURALI E NON</a:t>
            </a:r>
          </a:p>
          <a:p>
            <a:pPr algn="just" defTabSz="912813"/>
            <a:r>
              <a:rPr lang="it-IT" sz="1100" b="1"/>
              <a:t>  STRUTTURALI:</a:t>
            </a:r>
          </a:p>
          <a:p>
            <a:pPr algn="just" defTabSz="912813"/>
            <a:endParaRPr lang="it-IT" sz="1100" b="1"/>
          </a:p>
          <a:p>
            <a:pPr algn="just" defTabSz="912813"/>
            <a:endParaRPr lang="it-IT" sz="1100"/>
          </a:p>
          <a:p>
            <a:pPr algn="just" defTabSz="912813"/>
            <a:endParaRPr lang="it-IT" sz="1100"/>
          </a:p>
        </p:txBody>
      </p:sp>
      <p:sp>
        <p:nvSpPr>
          <p:cNvPr id="28682" name="TextBox 33"/>
          <p:cNvSpPr txBox="1">
            <a:spLocks noChangeArrowheads="1"/>
          </p:cNvSpPr>
          <p:nvPr/>
        </p:nvSpPr>
        <p:spPr bwMode="auto">
          <a:xfrm>
            <a:off x="817563" y="5229225"/>
            <a:ext cx="19034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>
              <a:buFont typeface="Arial" charset="0"/>
              <a:buChar char="•"/>
            </a:pPr>
            <a:r>
              <a:rPr lang="it-IT" sz="1100" b="1"/>
              <a:t> INTESE</a:t>
            </a:r>
          </a:p>
        </p:txBody>
      </p:sp>
      <p:sp>
        <p:nvSpPr>
          <p:cNvPr id="38" name="CasellaDiTesto 19"/>
          <p:cNvSpPr txBox="1"/>
          <p:nvPr/>
        </p:nvSpPr>
        <p:spPr>
          <a:xfrm rot="16200000">
            <a:off x="5866404" y="3230239"/>
            <a:ext cx="6103586" cy="4660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8" tIns="45710" rIns="91418" bIns="45710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tx1"/>
                </a:solidFill>
              </a:rPr>
              <a:t>Processo di Condivisione e Comunicazione</a:t>
            </a:r>
          </a:p>
        </p:txBody>
      </p:sp>
      <p:sp>
        <p:nvSpPr>
          <p:cNvPr id="41" name="Rectangle 17"/>
          <p:cNvSpPr>
            <a:spLocks noChangeArrowheads="1" noChangeShapeType="1"/>
          </p:cNvSpPr>
          <p:nvPr/>
        </p:nvSpPr>
        <p:spPr bwMode="auto">
          <a:xfrm>
            <a:off x="46038" y="85725"/>
            <a:ext cx="307975" cy="67214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0" algn="in">
            <a:noFill/>
            <a:miter lim="800000"/>
            <a:headEnd/>
            <a:tailEnd/>
          </a:ln>
        </p:spPr>
        <p:txBody>
          <a:bodyPr lIns="36561" tIns="36561" rIns="36561" bIns="36561"/>
          <a:lstStyle/>
          <a:p>
            <a:pPr>
              <a:defRPr/>
            </a:pPr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Line 22"/>
          <p:cNvSpPr>
            <a:spLocks noChangeShapeType="1"/>
          </p:cNvSpPr>
          <p:nvPr/>
        </p:nvSpPr>
        <p:spPr bwMode="auto">
          <a:xfrm>
            <a:off x="46038" y="6721475"/>
            <a:ext cx="1233487" cy="0"/>
          </a:xfrm>
          <a:prstGeom prst="line">
            <a:avLst/>
          </a:prstGeom>
          <a:noFill/>
          <a:ln w="38100" algn="ctr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36561" tIns="36561" rIns="36561" bIns="36561"/>
          <a:lstStyle/>
          <a:p>
            <a:pPr>
              <a:defRPr/>
            </a:pPr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CasellaDiTesto 19"/>
          <p:cNvSpPr txBox="1"/>
          <p:nvPr/>
        </p:nvSpPr>
        <p:spPr>
          <a:xfrm rot="16200000">
            <a:off x="-2864544" y="2921636"/>
            <a:ext cx="6103586" cy="4660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18" tIns="45710" rIns="91418" bIns="45710">
            <a:spAutoFit/>
          </a:bodyPr>
          <a:lstStyle/>
          <a:p>
            <a:pPr algn="ctr">
              <a:defRPr/>
            </a:pPr>
            <a:r>
              <a:rPr lang="it-IT" sz="2400" b="1" dirty="0">
                <a:solidFill>
                  <a:schemeClr val="tx1"/>
                </a:solidFill>
              </a:rPr>
              <a:t>Rete Istituzionale</a:t>
            </a:r>
          </a:p>
        </p:txBody>
      </p:sp>
      <p:sp>
        <p:nvSpPr>
          <p:cNvPr id="49" name="Line 22"/>
          <p:cNvSpPr>
            <a:spLocks noChangeShapeType="1"/>
          </p:cNvSpPr>
          <p:nvPr/>
        </p:nvSpPr>
        <p:spPr bwMode="auto">
          <a:xfrm>
            <a:off x="96838" y="239713"/>
            <a:ext cx="2520950" cy="0"/>
          </a:xfrm>
          <a:prstGeom prst="line">
            <a:avLst/>
          </a:prstGeom>
          <a:noFill/>
          <a:ln w="38100" algn="ctr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36561" tIns="36561" rIns="36561" bIns="36561"/>
          <a:lstStyle/>
          <a:p>
            <a:pPr>
              <a:defRPr/>
            </a:pPr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Line 22"/>
          <p:cNvSpPr>
            <a:spLocks noChangeShapeType="1"/>
          </p:cNvSpPr>
          <p:nvPr/>
        </p:nvSpPr>
        <p:spPr bwMode="auto">
          <a:xfrm>
            <a:off x="6475413" y="239713"/>
            <a:ext cx="2519362" cy="0"/>
          </a:xfrm>
          <a:prstGeom prst="line">
            <a:avLst/>
          </a:prstGeom>
          <a:noFill/>
          <a:ln w="38100" algn="ctr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36561" tIns="36561" rIns="36561" bIns="36561"/>
          <a:lstStyle/>
          <a:p>
            <a:pPr>
              <a:defRPr/>
            </a:pPr>
            <a:endParaRPr lang="it-IT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14375" y="2400300"/>
          <a:ext cx="2746192" cy="2846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28"/>
                <a:gridCol w="2590164"/>
              </a:tblGrid>
              <a:tr h="370114">
                <a:tc>
                  <a:txBody>
                    <a:bodyPr/>
                    <a:lstStyle/>
                    <a:p>
                      <a:pPr algn="just"/>
                      <a:r>
                        <a:rPr lang="it-IT" sz="1000" b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it-IT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Caratterizzazione ed analisi del contesto   </a:t>
                      </a:r>
                      <a:r>
                        <a:rPr lang="it-IT" sz="10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fisico-ambientale</a:t>
                      </a:r>
                      <a:r>
                        <a:rPr lang="it-IT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2514"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 smtClean="0"/>
                        <a:t>-</a:t>
                      </a:r>
                      <a:endParaRPr lang="it-IT" sz="1000" dirty="0"/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 smtClean="0"/>
                        <a:t>Controllo  e monitoraggio delle grandezze fisiche delle risorse acqua, suolo, ambiente e </a:t>
                      </a:r>
                      <a:r>
                        <a:rPr lang="it-IT" sz="1000" dirty="0" err="1" smtClean="0"/>
                        <a:t>terriorio</a:t>
                      </a:r>
                      <a:r>
                        <a:rPr lang="it-IT" sz="1000" dirty="0" smtClean="0"/>
                        <a:t>; </a:t>
                      </a:r>
                      <a:endParaRPr lang="it-IT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 smtClean="0"/>
                        <a:t>-</a:t>
                      </a:r>
                      <a:endParaRPr lang="it-IT" sz="1000" dirty="0"/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 smtClean="0"/>
                        <a:t>Indagini in sito  ed prove di laboratorio;</a:t>
                      </a:r>
                      <a:endParaRPr lang="it-IT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2514"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 smtClean="0"/>
                        <a:t>-</a:t>
                      </a:r>
                      <a:endParaRPr lang="it-IT" sz="1000" dirty="0"/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12796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Recupero e/o realizzazione di interventi finalizzati alla tutela dei corpi idrici ed al corretto uso della risorsa suolo;</a:t>
                      </a:r>
                      <a:endParaRPr lang="it-IT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2514"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 smtClean="0"/>
                        <a:t>-</a:t>
                      </a:r>
                      <a:endParaRPr lang="it-IT" sz="1000" dirty="0"/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12796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Analisi, valutazione del sistema industriale al fine di garantire l’esercizio di attività </a:t>
                      </a:r>
                      <a:r>
                        <a:rPr lang="it-IT" sz="1000" dirty="0" err="1" smtClean="0"/>
                        <a:t>ecosostenibil</a:t>
                      </a:r>
                      <a:r>
                        <a:rPr lang="it-IT" sz="1000" dirty="0" smtClean="0"/>
                        <a:t>;</a:t>
                      </a:r>
                      <a:endParaRPr lang="it-IT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0634"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 smtClean="0"/>
                        <a:t>-</a:t>
                      </a:r>
                      <a:endParaRPr lang="it-IT" sz="1000" dirty="0"/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127969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dirty="0" smtClean="0"/>
                        <a:t>Recupero e riqualificazione Aree Città vecchia, Quartiere Tamburi e Cimitero penalizzate e/o compromesse  da forme di degrado ed inquinamento e da stato di abbandono.</a:t>
                      </a:r>
                      <a:endParaRPr lang="it-IT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314" marR="65314" marT="32657" marB="3265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06" name="TextBox 27"/>
          <p:cNvSpPr txBox="1">
            <a:spLocks noChangeArrowheads="1"/>
          </p:cNvSpPr>
          <p:nvPr/>
        </p:nvSpPr>
        <p:spPr bwMode="auto">
          <a:xfrm>
            <a:off x="842963" y="981075"/>
            <a:ext cx="26495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just"/>
            <a:r>
              <a:rPr lang="it-IT" sz="1000"/>
              <a:t>La riqualificazione dell’Area soggetta a crisi ambientale attraverso la tutela, il riequilibrio e la rigenerazione delle risorse naturali, ambientali, storiche, culturali, territoriali, economiche e sociali delle identità che caratterizzano il Comune di Taranto ed i territori contermini.</a:t>
            </a:r>
            <a:endParaRPr lang="it-IT" sz="1000">
              <a:solidFill>
                <a:srgbClr val="FF0000"/>
              </a:solidFill>
            </a:endParaRPr>
          </a:p>
        </p:txBody>
      </p:sp>
      <p:sp>
        <p:nvSpPr>
          <p:cNvPr id="28707" name="TextBox 21"/>
          <p:cNvSpPr txBox="1">
            <a:spLocks noChangeArrowheads="1"/>
          </p:cNvSpPr>
          <p:nvPr/>
        </p:nvSpPr>
        <p:spPr bwMode="auto">
          <a:xfrm>
            <a:off x="817563" y="5435600"/>
            <a:ext cx="27765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marL="179388" indent="-179388" algn="just"/>
            <a:r>
              <a:rPr lang="it-IT" sz="1000"/>
              <a:t>Autorità Portuale</a:t>
            </a:r>
          </a:p>
          <a:p>
            <a:pPr marL="179388" indent="-179388" algn="just"/>
            <a:r>
              <a:rPr lang="it-IT" sz="1000"/>
              <a:t>Comune di Taranto</a:t>
            </a:r>
          </a:p>
          <a:p>
            <a:pPr marL="179388" indent="-179388" algn="just"/>
            <a:r>
              <a:rPr lang="it-IT" sz="1000"/>
              <a:t>Comune di Statte</a:t>
            </a:r>
          </a:p>
          <a:p>
            <a:pPr marL="179388" indent="-179388" algn="just"/>
            <a:r>
              <a:rPr lang="it-IT" sz="1000"/>
              <a:t>Università, CNR</a:t>
            </a:r>
          </a:p>
          <a:p>
            <a:pPr marL="179388" indent="-179388" algn="just"/>
            <a:r>
              <a:rPr lang="it-IT" sz="1000"/>
              <a:t>Capitaneria di Porto</a:t>
            </a:r>
          </a:p>
          <a:p>
            <a:pPr marL="179388" indent="-179388" algn="just"/>
            <a:r>
              <a:rPr lang="it-IT" sz="1000"/>
              <a:t>Marina Militare</a:t>
            </a:r>
          </a:p>
          <a:p>
            <a:pPr marL="179388" indent="-179388" algn="just"/>
            <a:r>
              <a:rPr lang="it-IT" sz="1000"/>
              <a:t>Confindustria</a:t>
            </a:r>
          </a:p>
        </p:txBody>
      </p:sp>
      <p:sp>
        <p:nvSpPr>
          <p:cNvPr id="53" name="Line 22"/>
          <p:cNvSpPr>
            <a:spLocks noChangeShapeType="1"/>
          </p:cNvSpPr>
          <p:nvPr/>
        </p:nvSpPr>
        <p:spPr bwMode="auto">
          <a:xfrm>
            <a:off x="7708900" y="6721475"/>
            <a:ext cx="1235075" cy="0"/>
          </a:xfrm>
          <a:prstGeom prst="line">
            <a:avLst/>
          </a:prstGeom>
          <a:noFill/>
          <a:ln w="38100" algn="ctr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lIns="36561" tIns="36561" rIns="36561" bIns="36561"/>
          <a:lstStyle/>
          <a:p>
            <a:pPr>
              <a:defRPr/>
            </a:pPr>
            <a:endParaRPr lang="it-IT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CasellaDiTesto 10"/>
          <p:cNvSpPr txBox="1"/>
          <p:nvPr/>
        </p:nvSpPr>
        <p:spPr>
          <a:xfrm>
            <a:off x="6346825" y="1243013"/>
            <a:ext cx="2211388" cy="504825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>
            <a:spAutoFit/>
          </a:bodyPr>
          <a:lstStyle/>
          <a:p>
            <a:pPr marL="180931" indent="-180931" algn="ctr">
              <a:defRPr/>
            </a:pPr>
            <a:r>
              <a:rPr lang="it-IT" sz="1100" b="1" u="sng" dirty="0">
                <a:solidFill>
                  <a:schemeClr val="tx1"/>
                </a:solidFill>
                <a:latin typeface="+mj-lt"/>
              </a:rPr>
              <a:t>AREA SIN</a:t>
            </a:r>
          </a:p>
          <a:p>
            <a:pPr marL="51422" indent="-180931" algn="just">
              <a:defRPr/>
            </a:pPr>
            <a:r>
              <a:rPr lang="it-IT" sz="700" b="1" dirty="0">
                <a:solidFill>
                  <a:schemeClr val="tx1"/>
                </a:solidFill>
                <a:latin typeface="+mj-lt"/>
              </a:rPr>
              <a:t>- OBIETTIVI:</a:t>
            </a:r>
          </a:p>
          <a:p>
            <a:pPr marL="51422" indent="-180931" algn="just">
              <a:defRPr/>
            </a:pPr>
            <a:endParaRPr lang="it-IT" sz="300" b="1" dirty="0">
              <a:solidFill>
                <a:schemeClr val="tx1"/>
              </a:solidFill>
              <a:latin typeface="+mj-lt"/>
            </a:endParaRPr>
          </a:p>
          <a:p>
            <a:pPr indent="-180931" algn="just">
              <a:defRPr/>
            </a:pPr>
            <a:r>
              <a:rPr lang="it-IT" sz="600" dirty="0">
                <a:solidFill>
                  <a:schemeClr val="tx1"/>
                </a:solidFill>
                <a:latin typeface="+mj-lt"/>
              </a:rPr>
              <a:t>Bonifica e riqualificazione di aree e siti inquinati ai fini:  della tutela dei cittadini e del sistema </a:t>
            </a:r>
            <a:r>
              <a:rPr lang="it-IT" sz="600" dirty="0" err="1">
                <a:solidFill>
                  <a:schemeClr val="tx1"/>
                </a:solidFill>
                <a:latin typeface="+mj-lt"/>
              </a:rPr>
              <a:t>fisico-ambientale</a:t>
            </a:r>
            <a:r>
              <a:rPr lang="it-IT" sz="600" dirty="0">
                <a:solidFill>
                  <a:schemeClr val="tx1"/>
                </a:solidFill>
                <a:latin typeface="+mj-lt"/>
              </a:rPr>
              <a:t> e della garanzia di un uso sostenibile delle risorse acque e suolo.</a:t>
            </a:r>
          </a:p>
          <a:p>
            <a:pPr marL="180931" indent="-180931">
              <a:defRPr/>
            </a:pPr>
            <a:endParaRPr lang="it-IT" sz="1000" b="1" dirty="0">
              <a:solidFill>
                <a:schemeClr val="tx1"/>
              </a:solidFill>
              <a:latin typeface="+mj-lt"/>
            </a:endParaRPr>
          </a:p>
          <a:p>
            <a:pPr marL="180931" indent="-180931">
              <a:defRPr/>
            </a:pPr>
            <a:r>
              <a:rPr lang="it-IT" sz="700" b="1" dirty="0">
                <a:solidFill>
                  <a:schemeClr val="tx1"/>
                </a:solidFill>
                <a:latin typeface="+mj-lt"/>
              </a:rPr>
              <a:t>- INTERVENTI STRUTTURALI E NON STRUTTURALI:</a:t>
            </a:r>
          </a:p>
          <a:p>
            <a:pPr marL="180931" indent="-180931" algn="just">
              <a:defRPr/>
            </a:pPr>
            <a:endParaRPr lang="it-IT" sz="4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600" dirty="0">
                <a:solidFill>
                  <a:schemeClr val="tx1"/>
                </a:solidFill>
                <a:latin typeface="+mj-lt"/>
              </a:rPr>
              <a:t>Autorità </a:t>
            </a:r>
          </a:p>
          <a:p>
            <a:pPr marL="180931" indent="-180931" algn="just">
              <a:defRPr/>
            </a:pPr>
            <a:r>
              <a:rPr lang="it-IT" sz="600" dirty="0">
                <a:solidFill>
                  <a:schemeClr val="tx1"/>
                </a:solidFill>
                <a:latin typeface="+mj-lt"/>
              </a:rPr>
              <a:t>Portuale </a:t>
            </a:r>
          </a:p>
          <a:p>
            <a:pPr marL="180931" indent="-180931" algn="just">
              <a:defRPr/>
            </a:pPr>
            <a:r>
              <a:rPr lang="it-IT" sz="600" i="1" dirty="0">
                <a:solidFill>
                  <a:srgbClr val="000000"/>
                </a:solidFill>
                <a:cs typeface="Arial" pitchFamily="34" charset="0"/>
              </a:rPr>
              <a:t>	</a:t>
            </a:r>
          </a:p>
          <a:p>
            <a:pPr marL="180931" indent="-180931" algn="just">
              <a:defRPr/>
            </a:pPr>
            <a:endParaRPr lang="it-IT" sz="600" i="1" dirty="0">
              <a:solidFill>
                <a:srgbClr val="000000"/>
              </a:solidFill>
              <a:cs typeface="Arial" pitchFamily="34" charset="0"/>
            </a:endParaRPr>
          </a:p>
          <a:p>
            <a:pPr marL="180931" indent="-180931" algn="just">
              <a:defRPr/>
            </a:pPr>
            <a:endParaRPr lang="it-IT" sz="600" i="1" dirty="0">
              <a:solidFill>
                <a:srgbClr val="000000"/>
              </a:solidFill>
              <a:cs typeface="Arial" pitchFamily="34" charset="0"/>
            </a:endParaRPr>
          </a:p>
          <a:p>
            <a:pPr marL="180931" indent="-180931" algn="just">
              <a:defRPr/>
            </a:pPr>
            <a:endParaRPr lang="it-IT" sz="600" i="1" dirty="0">
              <a:solidFill>
                <a:srgbClr val="000000"/>
              </a:solidFill>
              <a:cs typeface="Arial" pitchFamily="34" charset="0"/>
            </a:endParaRPr>
          </a:p>
          <a:p>
            <a:pPr marL="180931" indent="-180931" algn="just">
              <a:defRPr/>
            </a:pP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600" dirty="0">
                <a:solidFill>
                  <a:schemeClr val="tx1"/>
                </a:solidFill>
                <a:latin typeface="+mj-lt"/>
              </a:rPr>
              <a:t>Taranto</a:t>
            </a:r>
            <a:r>
              <a:rPr lang="it-IT" sz="600" i="1" dirty="0">
                <a:solidFill>
                  <a:srgbClr val="000000"/>
                </a:solidFill>
                <a:cs typeface="Arial" pitchFamily="34" charset="0"/>
              </a:rPr>
              <a:t>	</a:t>
            </a:r>
            <a:endParaRPr lang="it-IT" sz="9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900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180931" indent="-180931" algn="just">
              <a:defRPr/>
            </a:pPr>
            <a:endParaRPr lang="it-IT" sz="9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9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600" dirty="0" err="1">
                <a:solidFill>
                  <a:schemeClr val="tx1"/>
                </a:solidFill>
                <a:latin typeface="+mj-lt"/>
              </a:rPr>
              <a:t>Statte</a:t>
            </a:r>
            <a:endParaRPr lang="it-IT" sz="6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900" i="1" dirty="0">
                <a:solidFill>
                  <a:srgbClr val="000000"/>
                </a:solidFill>
                <a:cs typeface="Arial" pitchFamily="34" charset="0"/>
              </a:rPr>
              <a:t>	</a:t>
            </a:r>
            <a:endParaRPr lang="it-IT" sz="9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900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180931" indent="-180931" algn="just">
              <a:defRPr/>
            </a:pPr>
            <a:endParaRPr lang="it-IT" sz="900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600" dirty="0">
                <a:solidFill>
                  <a:schemeClr val="tx1"/>
                </a:solidFill>
                <a:latin typeface="+mj-lt"/>
              </a:rPr>
              <a:t>Mar Piccolo</a:t>
            </a:r>
          </a:p>
          <a:p>
            <a:pPr marL="180931" indent="-180931" algn="just">
              <a:defRPr/>
            </a:pPr>
            <a:endParaRPr lang="it-IT" sz="1000" b="1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1000" b="1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1000" b="1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1000" b="1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1000" b="1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endParaRPr lang="it-IT" sz="400" b="1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700" b="1" dirty="0">
                <a:solidFill>
                  <a:schemeClr val="tx1"/>
                </a:solidFill>
                <a:latin typeface="+mj-lt"/>
              </a:rPr>
              <a:t>- INTESE:</a:t>
            </a:r>
          </a:p>
          <a:p>
            <a:pPr marL="180931" indent="-180931" algn="just">
              <a:defRPr/>
            </a:pPr>
            <a:endParaRPr lang="it-IT" sz="300" b="1" dirty="0">
              <a:solidFill>
                <a:schemeClr val="tx1"/>
              </a:solidFill>
              <a:latin typeface="+mj-lt"/>
            </a:endParaRPr>
          </a:p>
          <a:p>
            <a:pPr marL="180931" indent="-180931" algn="just">
              <a:defRPr/>
            </a:pPr>
            <a:r>
              <a:rPr lang="it-IT" sz="600" dirty="0"/>
              <a:t>Autorità Portuale</a:t>
            </a:r>
          </a:p>
          <a:p>
            <a:pPr marL="180931" indent="-180931" algn="just">
              <a:defRPr/>
            </a:pPr>
            <a:r>
              <a:rPr lang="it-IT" sz="600" dirty="0"/>
              <a:t>Comune di Taranto</a:t>
            </a:r>
          </a:p>
          <a:p>
            <a:pPr marL="180931" indent="-180931" algn="just">
              <a:defRPr/>
            </a:pPr>
            <a:r>
              <a:rPr lang="it-IT" sz="600" dirty="0"/>
              <a:t>Comune di </a:t>
            </a:r>
            <a:r>
              <a:rPr lang="it-IT" sz="600" dirty="0" err="1"/>
              <a:t>Statte</a:t>
            </a:r>
            <a:endParaRPr lang="it-IT" sz="600" i="1" dirty="0">
              <a:solidFill>
                <a:srgbClr val="000000"/>
              </a:solidFill>
              <a:cs typeface="Arial" pitchFamily="34" charset="0"/>
            </a:endParaRPr>
          </a:p>
          <a:p>
            <a:pPr marL="180931" indent="-180931" algn="just">
              <a:defRPr/>
            </a:pPr>
            <a:r>
              <a:rPr lang="it-IT" sz="600" dirty="0"/>
              <a:t>Università, CNR</a:t>
            </a:r>
          </a:p>
          <a:p>
            <a:pPr marL="180931" indent="-180931" algn="just">
              <a:defRPr/>
            </a:pPr>
            <a:r>
              <a:rPr lang="it-IT" sz="600" dirty="0"/>
              <a:t>Capitaneria di Porto</a:t>
            </a:r>
          </a:p>
          <a:p>
            <a:pPr marL="180931" indent="-180931" algn="just">
              <a:defRPr/>
            </a:pPr>
            <a:r>
              <a:rPr lang="it-IT" sz="600" dirty="0"/>
              <a:t>Marina Militare</a:t>
            </a:r>
          </a:p>
          <a:p>
            <a:pPr indent="-180931" algn="just">
              <a:defRPr/>
            </a:pPr>
            <a:r>
              <a:rPr lang="it-IT" sz="600" dirty="0"/>
              <a:t>Confindustria</a:t>
            </a:r>
            <a:endParaRPr lang="it-IT" sz="600" dirty="0">
              <a:latin typeface="+mj-lt"/>
            </a:endParaRPr>
          </a:p>
        </p:txBody>
      </p:sp>
      <p:sp>
        <p:nvSpPr>
          <p:cNvPr id="28710" name="TextBox 24"/>
          <p:cNvSpPr txBox="1">
            <a:spLocks noChangeArrowheads="1"/>
          </p:cNvSpPr>
          <p:nvPr/>
        </p:nvSpPr>
        <p:spPr bwMode="auto">
          <a:xfrm>
            <a:off x="6788150" y="2163763"/>
            <a:ext cx="1770063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marL="179388" indent="-179388" algn="just">
              <a:buFont typeface="Wingdings" pitchFamily="2" charset="2"/>
              <a:buChar char="Ø"/>
            </a:pPr>
            <a:r>
              <a:rPr lang="it-IT" sz="600" i="1">
                <a:solidFill>
                  <a:srgbClr val="000000"/>
                </a:solidFill>
                <a:latin typeface="Calibri" pitchFamily="34" charset="0"/>
              </a:rPr>
              <a:t>“Riqualificazione molo Polisettoriale - ammodernamento banchina di ormeggio”</a:t>
            </a:r>
          </a:p>
          <a:p>
            <a:pPr marL="179388" indent="-179388" algn="just">
              <a:buFont typeface="Wingdings" pitchFamily="2" charset="2"/>
              <a:buChar char="Ø"/>
            </a:pPr>
            <a:r>
              <a:rPr lang="it-IT" sz="600" i="1">
                <a:solidFill>
                  <a:srgbClr val="000000"/>
                </a:solidFill>
                <a:latin typeface="Calibri" pitchFamily="34" charset="0"/>
              </a:rPr>
              <a:t>“Dragaggio di 2,3 Mmc di sedimenti in area polisettoriale per la realizzazione di un primo lotto della cassa di colmata funzionale all’ampliamento del V sporgente del porto di Taranto”</a:t>
            </a:r>
          </a:p>
          <a:p>
            <a:pPr marL="179388" indent="-179388" algn="just">
              <a:buFont typeface="Wingdings" pitchFamily="2" charset="2"/>
              <a:buChar char="Ø"/>
            </a:pPr>
            <a:r>
              <a:rPr lang="it-IT" sz="600" i="1">
                <a:solidFill>
                  <a:srgbClr val="000000"/>
                </a:solidFill>
                <a:latin typeface="Calibri" pitchFamily="34" charset="0"/>
              </a:rPr>
              <a:t>Nuova Diga Foranea di protezione del Porto fuori rada di Taranto – Tratto di Ponente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8150" y="3038475"/>
            <a:ext cx="1770063" cy="989013"/>
          </a:xfrm>
          <a:prstGeom prst="rect">
            <a:avLst/>
          </a:prstGeom>
          <a:noFill/>
        </p:spPr>
        <p:txBody>
          <a:bodyPr lIns="65306" tIns="32653" rIns="65306" bIns="32653">
            <a:spAutoFit/>
          </a:bodyPr>
          <a:lstStyle/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“Riqualificazione e adeguamento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termico-impiantistico</a:t>
            </a: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delle Scuole Deledda, De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Carolis</a:t>
            </a: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Gabelli, Giusti, Vico – Quartiere Tamburi”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“Caratterizzazione, analisi di rischio e bonifica delle aree esterne alle Scuole De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Carolis</a:t>
            </a: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, Deledda, ex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D’Aquino</a:t>
            </a: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Quartiere Tamburi” 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“Caratterizzazione, analisi di rischio e bonifica delle aree non pavimentate del Cimitero San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Brunone</a:t>
            </a: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– Quartiere Tamburi”</a:t>
            </a:r>
          </a:p>
          <a:p>
            <a:pPr indent="-180931" algn="just">
              <a:buFont typeface="Wingdings" pitchFamily="2" charset="2"/>
              <a:buChar char="Ø"/>
              <a:defRPr/>
            </a:pPr>
            <a:endParaRPr lang="it-IT" sz="600" i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8788" y="3940175"/>
            <a:ext cx="1770062" cy="528638"/>
          </a:xfrm>
          <a:prstGeom prst="rect">
            <a:avLst/>
          </a:prstGeom>
          <a:noFill/>
        </p:spPr>
        <p:txBody>
          <a:bodyPr lIns="65306" tIns="32653" rIns="65306" bIns="32653">
            <a:spAutoFit/>
          </a:bodyPr>
          <a:lstStyle/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“Messa in Sicurezza Permanente della falda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profonda-area</a:t>
            </a: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PIP”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“Messa in Sicurezza di Emergenza della falda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profonda-area</a:t>
            </a: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PIP” </a:t>
            </a:r>
          </a:p>
          <a:p>
            <a:pPr indent="-180931" algn="just">
              <a:buFont typeface="Wingdings" pitchFamily="2" charset="2"/>
              <a:buChar char="Ø"/>
              <a:defRPr/>
            </a:pPr>
            <a:endParaRPr lang="it-IT" sz="600" i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08788" y="4400550"/>
            <a:ext cx="1770062" cy="989013"/>
          </a:xfrm>
          <a:prstGeom prst="rect">
            <a:avLst/>
          </a:prstGeom>
          <a:noFill/>
        </p:spPr>
        <p:txBody>
          <a:bodyPr lIns="65306" tIns="32653" rIns="65306" bIns="32653">
            <a:spAutoFit/>
          </a:bodyPr>
          <a:lstStyle/>
          <a:p>
            <a:pPr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Riqualificazione sponde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Rimozione e smaltimento marine </a:t>
            </a:r>
            <a:r>
              <a:rPr lang="it-IT" sz="600" i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litter</a:t>
            </a:r>
            <a:endParaRPr lang="it-IT" sz="600" i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Bonifica residuati bellici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Mitigazione impatti derivanti dagli scarichi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Mitigazione fonti di contaminazione rete idrografica superficiale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Mitigazione fonti di contaminazione deflusso acque sotterranee</a:t>
            </a:r>
          </a:p>
          <a:p>
            <a:pPr marL="179978" indent="-180931" algn="just">
              <a:buFont typeface="Wingdings" pitchFamily="2" charset="2"/>
              <a:buChar char="Ø"/>
              <a:defRPr/>
            </a:pPr>
            <a:r>
              <a:rPr lang="it-IT" sz="60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Bonifica sedimenti </a:t>
            </a:r>
          </a:p>
          <a:p>
            <a:pPr indent="-180931" algn="just">
              <a:buFont typeface="Wingdings" pitchFamily="2" charset="2"/>
              <a:buChar char="Ø"/>
              <a:defRPr/>
            </a:pPr>
            <a:endParaRPr lang="it-IT" sz="600" i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539750" y="4437063"/>
            <a:ext cx="3168650" cy="936625"/>
          </a:xfrm>
          <a:prstGeom prst="round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611188" y="4508500"/>
            <a:ext cx="3024187" cy="7699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defTabSz="12796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dirty="0"/>
              <a:t>Recupero e riqualificazione Aree Città vecchia, Quartiere Tamburi e Cimitero penalizzate e/o compromesse  da forme di degrado ed inquinamento e da stato di abbandono.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6443663" y="2924175"/>
            <a:ext cx="2232025" cy="1081088"/>
          </a:xfrm>
          <a:prstGeom prst="round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4788024" y="2924944"/>
            <a:ext cx="3870176" cy="10618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79978" indent="-180931" algn="just">
              <a:defRPr/>
            </a:pPr>
            <a:r>
              <a:rPr lang="it-IT" sz="1050" i="1" dirty="0">
                <a:solidFill>
                  <a:schemeClr val="bg1"/>
                </a:solidFill>
              </a:rPr>
              <a:t>“Riqualificazione e adeguamento </a:t>
            </a:r>
            <a:r>
              <a:rPr lang="it-IT" sz="1050" i="1" dirty="0" err="1">
                <a:solidFill>
                  <a:schemeClr val="bg1"/>
                </a:solidFill>
              </a:rPr>
              <a:t>termico-impiantistico</a:t>
            </a:r>
            <a:r>
              <a:rPr lang="it-IT" sz="1050" i="1" dirty="0">
                <a:solidFill>
                  <a:schemeClr val="bg1"/>
                </a:solidFill>
              </a:rPr>
              <a:t> delle Scuole Deledda, De </a:t>
            </a:r>
            <a:r>
              <a:rPr lang="it-IT" sz="1050" i="1" dirty="0" err="1">
                <a:solidFill>
                  <a:schemeClr val="bg1"/>
                </a:solidFill>
              </a:rPr>
              <a:t>Carolis</a:t>
            </a:r>
            <a:r>
              <a:rPr lang="it-IT" sz="1050" i="1" dirty="0">
                <a:solidFill>
                  <a:schemeClr val="bg1"/>
                </a:solidFill>
              </a:rPr>
              <a:t>, Gabelli, Giusti, Vico – Quartiere Tamburi”</a:t>
            </a:r>
          </a:p>
          <a:p>
            <a:pPr marL="179978" indent="-180931" algn="just">
              <a:defRPr/>
            </a:pPr>
            <a:r>
              <a:rPr lang="it-IT" sz="1050" i="1" dirty="0">
                <a:solidFill>
                  <a:schemeClr val="bg1"/>
                </a:solidFill>
              </a:rPr>
              <a:t>“</a:t>
            </a:r>
            <a:r>
              <a:rPr lang="it-IT" sz="1050" dirty="0">
                <a:solidFill>
                  <a:schemeClr val="bg1"/>
                </a:solidFill>
              </a:rPr>
              <a:t>Caratterizzazione</a:t>
            </a:r>
            <a:r>
              <a:rPr lang="it-IT" sz="1050" i="1" dirty="0">
                <a:solidFill>
                  <a:schemeClr val="bg1"/>
                </a:solidFill>
              </a:rPr>
              <a:t>, analisi di rischio e bonifica delle aree esterne alle Scuole De </a:t>
            </a:r>
            <a:r>
              <a:rPr lang="it-IT" sz="1050" i="1" dirty="0" err="1">
                <a:solidFill>
                  <a:schemeClr val="bg1"/>
                </a:solidFill>
              </a:rPr>
              <a:t>Carolis</a:t>
            </a:r>
            <a:r>
              <a:rPr lang="it-IT" sz="1050" i="1" dirty="0">
                <a:solidFill>
                  <a:schemeClr val="bg1"/>
                </a:solidFill>
              </a:rPr>
              <a:t>, Deledda, ex </a:t>
            </a:r>
            <a:r>
              <a:rPr lang="it-IT" sz="1050" i="1" dirty="0" err="1">
                <a:solidFill>
                  <a:schemeClr val="bg1"/>
                </a:solidFill>
              </a:rPr>
              <a:t>D’Aquino</a:t>
            </a:r>
            <a:r>
              <a:rPr lang="it-IT" sz="1050" i="1" dirty="0">
                <a:solidFill>
                  <a:schemeClr val="bg1"/>
                </a:solidFill>
              </a:rPr>
              <a:t> – Quartiere Tamburi” </a:t>
            </a:r>
          </a:p>
          <a:p>
            <a:pPr marL="179978" indent="-180931" algn="just">
              <a:defRPr/>
            </a:pPr>
            <a:r>
              <a:rPr lang="it-IT" sz="1050" i="1" dirty="0">
                <a:solidFill>
                  <a:schemeClr val="bg1"/>
                </a:solidFill>
              </a:rPr>
              <a:t>“Caratterizzazione, analisi di rischio e bonifica delle aree non pavimentate del Cimitero San </a:t>
            </a:r>
            <a:r>
              <a:rPr lang="it-IT" sz="1050" i="1" dirty="0" err="1">
                <a:solidFill>
                  <a:schemeClr val="bg1"/>
                </a:solidFill>
              </a:rPr>
              <a:t>Brunone</a:t>
            </a:r>
            <a:r>
              <a:rPr lang="it-IT" sz="1050" i="1" dirty="0">
                <a:solidFill>
                  <a:schemeClr val="bg1"/>
                </a:solidFill>
              </a:rPr>
              <a:t> – Quartiere Tamburi”</a:t>
            </a:r>
          </a:p>
        </p:txBody>
      </p:sp>
      <p:cxnSp>
        <p:nvCxnSpPr>
          <p:cNvPr id="39" name="Connettore 2 38"/>
          <p:cNvCxnSpPr>
            <a:endCxn id="31" idx="3"/>
          </p:cNvCxnSpPr>
          <p:nvPr/>
        </p:nvCxnSpPr>
        <p:spPr>
          <a:xfrm flipV="1">
            <a:off x="3779838" y="4008438"/>
            <a:ext cx="2489200" cy="8604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29699" name="Rettangolo 3"/>
          <p:cNvSpPr>
            <a:spLocks noChangeArrowheads="1"/>
          </p:cNvSpPr>
          <p:nvPr/>
        </p:nvSpPr>
        <p:spPr bwMode="auto">
          <a:xfrm>
            <a:off x="468313" y="115888"/>
            <a:ext cx="81359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it-IT" b="1"/>
              <a:t>CITTA’ DI TARANTO: LA POPOLAZIONE COINVOLTA</a:t>
            </a:r>
          </a:p>
        </p:txBody>
      </p:sp>
      <p:sp>
        <p:nvSpPr>
          <p:cNvPr id="29700" name="Rettangolo 6"/>
          <p:cNvSpPr>
            <a:spLocks noChangeArrowheads="1"/>
          </p:cNvSpPr>
          <p:nvPr/>
        </p:nvSpPr>
        <p:spPr bwMode="auto">
          <a:xfrm>
            <a:off x="179388" y="6581775"/>
            <a:ext cx="63912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i="1"/>
              <a:t>(Fonte Banca dati Anagrafe del Comune di Taranto) - 2014</a:t>
            </a:r>
            <a:endParaRPr lang="it-IT" sz="1200"/>
          </a:p>
        </p:txBody>
      </p:sp>
      <p:pic>
        <p:nvPicPr>
          <p:cNvPr id="167938" name="Picture 2" descr="D:\fausto a caserta\2015\DOC preparati 2015\19 convegno ANCE 19 bari\Analisi_del_complesso_territoriale-estratto2_Pagina_2.jpg"/>
          <p:cNvPicPr>
            <a:picLocks noChangeAspect="1" noChangeArrowheads="1"/>
          </p:cNvPicPr>
          <p:nvPr/>
        </p:nvPicPr>
        <p:blipFill>
          <a:blip r:embed="rId3" cstate="print"/>
          <a:srcRect l="1541" t="2840" r="4086" b="1833"/>
          <a:stretch>
            <a:fillRect/>
          </a:stretch>
        </p:blipFill>
        <p:spPr bwMode="auto">
          <a:xfrm>
            <a:off x="395536" y="620688"/>
            <a:ext cx="6615043" cy="35283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ttangolo 8"/>
          <p:cNvSpPr/>
          <p:nvPr/>
        </p:nvSpPr>
        <p:spPr>
          <a:xfrm>
            <a:off x="323528" y="4316903"/>
            <a:ext cx="446449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79978" indent="-180931" algn="just">
              <a:lnSpc>
                <a:spcPct val="150000"/>
              </a:lnSpc>
              <a:defRPr/>
            </a:pPr>
            <a:r>
              <a:rPr lang="it-IT" sz="1200" i="1" dirty="0">
                <a:solidFill>
                  <a:schemeClr val="bg1"/>
                </a:solidFill>
              </a:rPr>
              <a:t>“Nell’ambito dei quartieri  </a:t>
            </a:r>
          </a:p>
          <a:p>
            <a:pPr marL="179978" indent="-180931" algn="just">
              <a:lnSpc>
                <a:spcPct val="150000"/>
              </a:lnSpc>
              <a:defRPr/>
            </a:pPr>
            <a:r>
              <a:rPr lang="it-IT" sz="1200" i="1" dirty="0">
                <a:solidFill>
                  <a:schemeClr val="bg1"/>
                </a:solidFill>
              </a:rPr>
              <a:t>TAMBURI  / CITTA’ VECCHIA  e  BORGO sono coinvolti</a:t>
            </a:r>
          </a:p>
          <a:p>
            <a:pPr marL="179978" indent="-180931" algn="just">
              <a:lnSpc>
                <a:spcPct val="150000"/>
              </a:lnSpc>
              <a:defRPr/>
            </a:pPr>
            <a:r>
              <a:rPr lang="it-IT" sz="1200" i="1" dirty="0">
                <a:solidFill>
                  <a:schemeClr val="bg1"/>
                </a:solidFill>
              </a:rPr>
              <a:t>60.000 persone circa </a:t>
            </a:r>
          </a:p>
          <a:p>
            <a:pPr marL="179978" indent="-180931" algn="just">
              <a:lnSpc>
                <a:spcPct val="150000"/>
              </a:lnSpc>
              <a:defRPr/>
            </a:pPr>
            <a:r>
              <a:rPr lang="it-IT" sz="1200" i="1" dirty="0">
                <a:solidFill>
                  <a:schemeClr val="bg1"/>
                </a:solidFill>
              </a:rPr>
              <a:t>25.000 famiglie circa</a:t>
            </a:r>
          </a:p>
        </p:txBody>
      </p:sp>
      <p:pic>
        <p:nvPicPr>
          <p:cNvPr id="29705" name="Segnaposto contenuto 4" descr="Analisi_del_complesso_territoriale-estratto_Pagina_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1506" r="5315" b="3949"/>
          <a:stretch>
            <a:fillRect/>
          </a:stretch>
        </p:blipFill>
        <p:spPr>
          <a:xfrm>
            <a:off x="5375275" y="3860800"/>
            <a:ext cx="3660775" cy="2952750"/>
          </a:xfrm>
        </p:spPr>
      </p:pic>
      <p:sp>
        <p:nvSpPr>
          <p:cNvPr id="6" name="Rettangolo arrotondato 5"/>
          <p:cNvSpPr/>
          <p:nvPr/>
        </p:nvSpPr>
        <p:spPr>
          <a:xfrm>
            <a:off x="5148263" y="4508500"/>
            <a:ext cx="4032250" cy="936625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259632" y="5661248"/>
            <a:ext cx="3528392" cy="8947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79978" indent="-180931" algn="just">
              <a:lnSpc>
                <a:spcPct val="150000"/>
              </a:lnSpc>
              <a:defRPr/>
            </a:pPr>
            <a:r>
              <a:rPr lang="it-IT" sz="1200" b="1" i="1" dirty="0">
                <a:solidFill>
                  <a:schemeClr val="tx1"/>
                </a:solidFill>
              </a:rPr>
              <a:t>Nei  soli quartieri TAMBURI E CITTA’ VECCHIA</a:t>
            </a:r>
          </a:p>
          <a:p>
            <a:pPr marL="179978" indent="-180931" algn="just">
              <a:lnSpc>
                <a:spcPct val="150000"/>
              </a:lnSpc>
              <a:defRPr/>
            </a:pPr>
            <a:r>
              <a:rPr lang="it-IT" sz="1200" b="1" i="1" dirty="0">
                <a:solidFill>
                  <a:schemeClr val="tx1"/>
                </a:solidFill>
              </a:rPr>
              <a:t>20.000 persone circa</a:t>
            </a:r>
          </a:p>
          <a:p>
            <a:pPr marL="179978" indent="-180931" algn="just">
              <a:lnSpc>
                <a:spcPct val="150000"/>
              </a:lnSpc>
              <a:defRPr/>
            </a:pPr>
            <a:r>
              <a:rPr lang="it-IT" sz="1200" b="1" i="1" dirty="0">
                <a:solidFill>
                  <a:schemeClr val="tx1"/>
                </a:solidFill>
              </a:rPr>
              <a:t>8.000 famiglie circa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051" name="Segnaposto contenuto 3" descr="2015-06-19_0902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717550"/>
            <a:ext cx="6192837" cy="5827713"/>
          </a:xfrm>
        </p:spPr>
      </p:pic>
      <p:sp>
        <p:nvSpPr>
          <p:cNvPr id="5" name="Rettangolo 4"/>
          <p:cNvSpPr/>
          <p:nvPr/>
        </p:nvSpPr>
        <p:spPr>
          <a:xfrm>
            <a:off x="1279525" y="63500"/>
            <a:ext cx="7807325" cy="369888"/>
          </a:xfrm>
          <a:prstGeom prst="rect">
            <a:avLst/>
          </a:prstGeom>
          <a:noFill/>
        </p:spPr>
        <p:txBody>
          <a:bodyPr lIns="91418" tIns="45710" rIns="91418" bIns="45710">
            <a:spAutoFit/>
          </a:bodyPr>
          <a:lstStyle/>
          <a:p>
            <a:pPr marL="291395" indent="-291395" algn="r" fontAlgn="auto">
              <a:spcBef>
                <a:spcPts val="0"/>
              </a:spcBef>
              <a:spcAft>
                <a:spcPts val="0"/>
              </a:spcAft>
              <a:tabLst>
                <a:tab pos="291395" algn="l"/>
              </a:tabLst>
              <a:defRPr/>
            </a:pPr>
            <a:r>
              <a:rPr lang="it-IT" dirty="0">
                <a:latin typeface="+mj-lt"/>
                <a:ea typeface="+mj-ea"/>
                <a:cs typeface="+mj-cs"/>
              </a:rPr>
              <a:t>TARANTO - Quartiere Tamburi: i numeri del costruito</a:t>
            </a:r>
          </a:p>
        </p:txBody>
      </p:sp>
      <p:sp>
        <p:nvSpPr>
          <p:cNvPr id="6" name="Rettangolo 5"/>
          <p:cNvSpPr/>
          <p:nvPr/>
        </p:nvSpPr>
        <p:spPr>
          <a:xfrm>
            <a:off x="6732240" y="729278"/>
            <a:ext cx="2069976" cy="17543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Circa 300 edifici (90% privati)</a:t>
            </a: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5 	scuole statali</a:t>
            </a: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2 	Circoli didattici</a:t>
            </a: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5	Edifici religiosi</a:t>
            </a: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lain" startAt="3"/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8 	Impianti sportivi</a:t>
            </a:r>
          </a:p>
        </p:txBody>
      </p:sp>
      <p:pic>
        <p:nvPicPr>
          <p:cNvPr id="205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DFB"/>
              </a:clrFrom>
              <a:clrTo>
                <a:srgbClr val="FB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588"/>
            <a:ext cx="958850" cy="7572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6732240" y="3386023"/>
            <a:ext cx="2016224" cy="31393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79978" indent="-18093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La destinazione residenziale del quartiere ha condizionato anche la tipologia del costruito che è caratterizzata da:</a:t>
            </a:r>
          </a:p>
          <a:p>
            <a:pPr marL="179978" indent="-18093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 edilizia a maglie compatte e sature, nella parte  meridionale;</a:t>
            </a:r>
          </a:p>
          <a:p>
            <a:pPr marL="179978" indent="-18093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edilizia  a maglie regolari e distribuite, nella parte settentrionale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075" name="Segnaposto contenuto 3" descr="taranto vecchi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12875"/>
            <a:ext cx="6762750" cy="4525963"/>
          </a:xfrm>
        </p:spPr>
      </p:pic>
      <p:sp>
        <p:nvSpPr>
          <p:cNvPr id="5" name="Rettangolo 4"/>
          <p:cNvSpPr/>
          <p:nvPr/>
        </p:nvSpPr>
        <p:spPr>
          <a:xfrm>
            <a:off x="6732240" y="729278"/>
            <a:ext cx="2069976" cy="26776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Circa 100 </a:t>
            </a:r>
            <a:r>
              <a:rPr lang="it-IT" sz="1200" i="1" dirty="0" err="1">
                <a:solidFill>
                  <a:schemeClr val="bg1"/>
                </a:solidFill>
              </a:rPr>
              <a:t>insule</a:t>
            </a:r>
            <a:r>
              <a:rPr lang="it-IT" sz="1200" i="1" dirty="0">
                <a:solidFill>
                  <a:schemeClr val="bg1"/>
                </a:solidFill>
              </a:rPr>
              <a:t> (70% privati)</a:t>
            </a: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 2	scuole statali, oltre alla sede dell’Università</a:t>
            </a: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8	Edifici sedi di istituzioni</a:t>
            </a:r>
          </a:p>
          <a:p>
            <a:pPr marL="179978" indent="-18093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14 	Edifici religiosi, tra cui la  cattedrale</a:t>
            </a: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lain" startAt="3"/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lain" startAt="3"/>
              <a:defRPr/>
            </a:pPr>
            <a:r>
              <a:rPr lang="it-IT" sz="1200" i="1" dirty="0">
                <a:solidFill>
                  <a:schemeClr val="bg1"/>
                </a:solidFill>
              </a:rPr>
              <a:t>Impianti sportivi</a:t>
            </a: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lain" startAt="3"/>
              <a:defRPr/>
            </a:pPr>
            <a:endParaRPr lang="it-IT" sz="1200" i="1" dirty="0">
              <a:solidFill>
                <a:schemeClr val="bg1"/>
              </a:solidFill>
            </a:endParaRPr>
          </a:p>
          <a:p>
            <a:pPr marL="227647" indent="-2286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20 	Siti di interesse storico artistico</a:t>
            </a:r>
          </a:p>
        </p:txBody>
      </p:sp>
      <p:sp>
        <p:nvSpPr>
          <p:cNvPr id="6" name="Rettangolo 5"/>
          <p:cNvSpPr/>
          <p:nvPr/>
        </p:nvSpPr>
        <p:spPr>
          <a:xfrm>
            <a:off x="6732240" y="3591014"/>
            <a:ext cx="2016224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79978" indent="-180931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i="1" dirty="0">
                <a:solidFill>
                  <a:schemeClr val="bg1"/>
                </a:solidFill>
              </a:rPr>
              <a:t>La città vecchia, per propria natura storica, presenta un edificato compatto organizzato ad </a:t>
            </a:r>
            <a:r>
              <a:rPr lang="it-IT" sz="1200" i="1" dirty="0" err="1">
                <a:solidFill>
                  <a:schemeClr val="bg1"/>
                </a:solidFill>
              </a:rPr>
              <a:t>insule</a:t>
            </a:r>
            <a:r>
              <a:rPr lang="it-IT" sz="1200" i="1" dirty="0">
                <a:solidFill>
                  <a:schemeClr val="bg1"/>
                </a:solidFill>
              </a:rPr>
              <a:t>, spesso senza soluzione di continuità ed, essendo il cuore pulsante </a:t>
            </a:r>
            <a:r>
              <a:rPr lang="it-IT" sz="1200" i="1" dirty="0" err="1">
                <a:solidFill>
                  <a:schemeClr val="bg1"/>
                </a:solidFill>
              </a:rPr>
              <a:t>citttadino</a:t>
            </a:r>
            <a:r>
              <a:rPr lang="it-IT" sz="1200" i="1" dirty="0">
                <a:solidFill>
                  <a:schemeClr val="bg1"/>
                </a:solidFill>
              </a:rPr>
              <a:t> è sede di molte delle istituzioni civili e religiose cittadine e provinciali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279525" y="63500"/>
            <a:ext cx="7807325" cy="369888"/>
          </a:xfrm>
          <a:prstGeom prst="rect">
            <a:avLst/>
          </a:prstGeom>
          <a:noFill/>
        </p:spPr>
        <p:txBody>
          <a:bodyPr lIns="91418" tIns="45710" rIns="91418" bIns="45710">
            <a:spAutoFit/>
          </a:bodyPr>
          <a:lstStyle/>
          <a:p>
            <a:pPr marL="291395" indent="-291395" algn="r" fontAlgn="auto">
              <a:spcBef>
                <a:spcPts val="0"/>
              </a:spcBef>
              <a:spcAft>
                <a:spcPts val="0"/>
              </a:spcAft>
              <a:tabLst>
                <a:tab pos="291395" algn="l"/>
              </a:tabLst>
              <a:defRPr/>
            </a:pPr>
            <a:r>
              <a:rPr lang="it-IT" dirty="0">
                <a:latin typeface="+mj-lt"/>
                <a:ea typeface="+mj-ea"/>
                <a:cs typeface="+mj-cs"/>
              </a:rPr>
              <a:t>TARANTO - Quartiere Città Vecchia: i numeri del costruito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7198" y="1541165"/>
            <a:ext cx="8229600" cy="45259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Freeform 38"/>
          <p:cNvSpPr/>
          <p:nvPr/>
        </p:nvSpPr>
        <p:spPr>
          <a:xfrm>
            <a:off x="971600" y="332656"/>
            <a:ext cx="7200800" cy="432048"/>
          </a:xfrm>
          <a:custGeom>
            <a:avLst/>
            <a:gdLst>
              <a:gd name="connsiteX0" fmla="*/ 0 w 2349325"/>
              <a:gd name="connsiteY0" fmla="*/ 129310 h 775845"/>
              <a:gd name="connsiteX1" fmla="*/ 37874 w 2349325"/>
              <a:gd name="connsiteY1" fmla="*/ 37874 h 775845"/>
              <a:gd name="connsiteX2" fmla="*/ 129310 w 2349325"/>
              <a:gd name="connsiteY2" fmla="*/ 0 h 775845"/>
              <a:gd name="connsiteX3" fmla="*/ 2220015 w 2349325"/>
              <a:gd name="connsiteY3" fmla="*/ 0 h 775845"/>
              <a:gd name="connsiteX4" fmla="*/ 2311451 w 2349325"/>
              <a:gd name="connsiteY4" fmla="*/ 37874 h 775845"/>
              <a:gd name="connsiteX5" fmla="*/ 2349325 w 2349325"/>
              <a:gd name="connsiteY5" fmla="*/ 129310 h 775845"/>
              <a:gd name="connsiteX6" fmla="*/ 2349325 w 2349325"/>
              <a:gd name="connsiteY6" fmla="*/ 646535 h 775845"/>
              <a:gd name="connsiteX7" fmla="*/ 2311451 w 2349325"/>
              <a:gd name="connsiteY7" fmla="*/ 737971 h 775845"/>
              <a:gd name="connsiteX8" fmla="*/ 2220015 w 2349325"/>
              <a:gd name="connsiteY8" fmla="*/ 775845 h 775845"/>
              <a:gd name="connsiteX9" fmla="*/ 129310 w 2349325"/>
              <a:gd name="connsiteY9" fmla="*/ 775845 h 775845"/>
              <a:gd name="connsiteX10" fmla="*/ 37874 w 2349325"/>
              <a:gd name="connsiteY10" fmla="*/ 737971 h 775845"/>
              <a:gd name="connsiteX11" fmla="*/ 0 w 2349325"/>
              <a:gd name="connsiteY11" fmla="*/ 646535 h 775845"/>
              <a:gd name="connsiteX12" fmla="*/ 0 w 2349325"/>
              <a:gd name="connsiteY12" fmla="*/ 129310 h 7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9325" h="775845">
                <a:moveTo>
                  <a:pt x="0" y="129310"/>
                </a:moveTo>
                <a:cubicBezTo>
                  <a:pt x="0" y="95015"/>
                  <a:pt x="13624" y="62124"/>
                  <a:pt x="37874" y="37874"/>
                </a:cubicBezTo>
                <a:cubicBezTo>
                  <a:pt x="62124" y="13624"/>
                  <a:pt x="95015" y="0"/>
                  <a:pt x="129310" y="0"/>
                </a:cubicBezTo>
                <a:lnTo>
                  <a:pt x="2220015" y="0"/>
                </a:lnTo>
                <a:cubicBezTo>
                  <a:pt x="2254310" y="0"/>
                  <a:pt x="2287201" y="13624"/>
                  <a:pt x="2311451" y="37874"/>
                </a:cubicBezTo>
                <a:cubicBezTo>
                  <a:pt x="2335701" y="62124"/>
                  <a:pt x="2349325" y="95015"/>
                  <a:pt x="2349325" y="129310"/>
                </a:cubicBezTo>
                <a:lnTo>
                  <a:pt x="2349325" y="646535"/>
                </a:lnTo>
                <a:cubicBezTo>
                  <a:pt x="2349325" y="680830"/>
                  <a:pt x="2335701" y="713721"/>
                  <a:pt x="2311451" y="737971"/>
                </a:cubicBezTo>
                <a:cubicBezTo>
                  <a:pt x="2287201" y="762221"/>
                  <a:pt x="2254310" y="775845"/>
                  <a:pt x="2220015" y="775845"/>
                </a:cubicBezTo>
                <a:lnTo>
                  <a:pt x="129310" y="775845"/>
                </a:lnTo>
                <a:cubicBezTo>
                  <a:pt x="95015" y="775845"/>
                  <a:pt x="62124" y="762221"/>
                  <a:pt x="37874" y="737971"/>
                </a:cubicBezTo>
                <a:cubicBezTo>
                  <a:pt x="13624" y="713721"/>
                  <a:pt x="0" y="680830"/>
                  <a:pt x="0" y="646535"/>
                </a:cubicBezTo>
                <a:lnTo>
                  <a:pt x="0" y="12931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4988" tIns="66425" rIns="94991" bIns="66424" numCol="1" spcCol="1270" anchor="ctr" anchorCtr="0">
            <a:noAutofit/>
          </a:bodyPr>
          <a:lstStyle/>
          <a:p>
            <a:pPr algn="ctr" defTabSz="666510">
              <a:lnSpc>
                <a:spcPct val="90000"/>
              </a:lnSpc>
              <a:spcAft>
                <a:spcPct val="35000"/>
              </a:spcAft>
            </a:pPr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Accordi di 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collaborazione stipulati </a:t>
            </a:r>
            <a:endParaRPr lang="it-IT" sz="2000" dirty="0"/>
          </a:p>
        </p:txBody>
      </p:sp>
      <p:sp>
        <p:nvSpPr>
          <p:cNvPr id="5" name="TextBox 43"/>
          <p:cNvSpPr txBox="1"/>
          <p:nvPr/>
        </p:nvSpPr>
        <p:spPr>
          <a:xfrm>
            <a:off x="395536" y="1484784"/>
            <a:ext cx="7776864" cy="44979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5290" tIns="32645" rIns="65290" bIns="32645" rtlCol="0">
            <a:spAutoFit/>
          </a:bodyPr>
          <a:lstStyle/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 Comune di Taranto – firmato il 12.02.2015</a:t>
            </a: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FontTx/>
              <a:buChar char="••"/>
            </a:pP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 Comune di </a:t>
            </a:r>
            <a:r>
              <a:rPr lang="it-IT" sz="1600" dirty="0" err="1">
                <a:solidFill>
                  <a:srgbClr val="FF0000"/>
                </a:solidFill>
                <a:latin typeface="Book Antiqua" pitchFamily="18" charset="0"/>
              </a:rPr>
              <a:t>Statte</a:t>
            </a: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 – firmato il 20.03.2015</a:t>
            </a: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 Autorità Portuale – firmato il 20.02.2015</a:t>
            </a: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 POLIBA – firmato il 03.12.2014</a:t>
            </a: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UNIBA/CNR – firmato il 29.01.2015</a:t>
            </a:r>
            <a:endParaRPr lang="it-IT" sz="2800" dirty="0" smtClean="0"/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FontTx/>
              <a:buChar char="••"/>
            </a:pPr>
            <a:r>
              <a:rPr lang="it-IT" sz="1600" dirty="0" smtClean="0">
                <a:solidFill>
                  <a:srgbClr val="FF0000"/>
                </a:solidFill>
                <a:latin typeface="Book Antiqua" pitchFamily="18" charset="0"/>
              </a:rPr>
              <a:t>Marina Militare – </a:t>
            </a:r>
            <a:r>
              <a:rPr lang="it-IT" sz="1100" dirty="0" smtClean="0">
                <a:solidFill>
                  <a:srgbClr val="FF0000"/>
                </a:solidFill>
                <a:latin typeface="Book Antiqua" pitchFamily="18" charset="0"/>
              </a:rPr>
              <a:t>(in </a:t>
            </a:r>
            <a:r>
              <a:rPr lang="it-IT" sz="1100" dirty="0" smtClean="0">
                <a:solidFill>
                  <a:srgbClr val="FF0000"/>
                </a:solidFill>
                <a:latin typeface="Book Antiqua" pitchFamily="18" charset="0"/>
              </a:rPr>
              <a:t>corso </a:t>
            </a:r>
            <a:r>
              <a:rPr lang="it-IT" sz="1100" dirty="0" smtClean="0">
                <a:solidFill>
                  <a:srgbClr val="FF0000"/>
                </a:solidFill>
                <a:latin typeface="Book Antiqua" pitchFamily="18" charset="0"/>
              </a:rPr>
              <a:t>stipula)</a:t>
            </a:r>
            <a:endParaRPr lang="it-IT" sz="1100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 smtClean="0">
                <a:solidFill>
                  <a:srgbClr val="FF0000"/>
                </a:solidFill>
                <a:latin typeface="Book Antiqua" pitchFamily="18" charset="0"/>
              </a:rPr>
              <a:t>Capitaneria </a:t>
            </a: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di Porto – firmato il 01.04.2015</a:t>
            </a: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>
                <a:solidFill>
                  <a:srgbClr val="FF0000"/>
                </a:solidFill>
                <a:latin typeface="Book Antiqua" pitchFamily="18" charset="0"/>
              </a:rPr>
              <a:t>SOGESID – firmato il </a:t>
            </a:r>
            <a:r>
              <a:rPr lang="it-IT" sz="1600" dirty="0" smtClean="0">
                <a:solidFill>
                  <a:srgbClr val="FF0000"/>
                </a:solidFill>
                <a:latin typeface="Book Antiqua" pitchFamily="18" charset="0"/>
              </a:rPr>
              <a:t>13.04.2015</a:t>
            </a: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 smtClean="0">
                <a:solidFill>
                  <a:srgbClr val="FF0000"/>
                </a:solidFill>
                <a:latin typeface="Book Antiqua" pitchFamily="18" charset="0"/>
              </a:rPr>
              <a:t>Regione Puglia – area politiche mobilità – firmato il 16.06.2015</a:t>
            </a: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dirty="0" smtClean="0">
                <a:solidFill>
                  <a:srgbClr val="FF0000"/>
                </a:solidFill>
                <a:latin typeface="Book Antiqua" pitchFamily="18" charset="0"/>
              </a:rPr>
              <a:t>Regione Puglia – servizio ciclo rifiuti  - firmato il 22.04.2015</a:t>
            </a:r>
            <a:endParaRPr lang="it-IT" sz="1600" dirty="0">
              <a:solidFill>
                <a:srgbClr val="FF0000"/>
              </a:solidFill>
              <a:latin typeface="Book Antiqua" pitchFamily="18" charset="0"/>
            </a:endParaRPr>
          </a:p>
          <a:p>
            <a:pPr marL="57129" lvl="1" indent="-57129" defTabSz="488773">
              <a:lnSpc>
                <a:spcPct val="150000"/>
              </a:lnSpc>
              <a:spcAft>
                <a:spcPct val="15000"/>
              </a:spcAft>
              <a:buChar char="••"/>
            </a:pPr>
            <a:r>
              <a:rPr lang="it-IT" sz="1600" b="1" dirty="0" smtClean="0">
                <a:solidFill>
                  <a:srgbClr val="FF0000"/>
                </a:solidFill>
                <a:latin typeface="Book Antiqua" pitchFamily="18" charset="0"/>
              </a:rPr>
              <a:t>Confindustria Taranto</a:t>
            </a:r>
            <a:endParaRPr lang="it-IT" sz="16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94210" name="Picture 2" descr="C:\Users\marra\AppData\Local\Microsoft\Windows\Temporary Internet Files\Content.IE5\IB2T1NZW\Stretta-di-man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44824"/>
            <a:ext cx="3126687" cy="2339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Risultati immagini per taranto"/>
          <p:cNvSpPr>
            <a:spLocks noChangeAspect="1" noChangeArrowheads="1"/>
          </p:cNvSpPr>
          <p:nvPr/>
        </p:nvSpPr>
        <p:spPr bwMode="auto">
          <a:xfrm>
            <a:off x="111125" y="-103188"/>
            <a:ext cx="217488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/>
          <a:lstStyle/>
          <a:p>
            <a:endParaRPr lang="it-IT"/>
          </a:p>
        </p:txBody>
      </p:sp>
      <p:sp>
        <p:nvSpPr>
          <p:cNvPr id="30723" name="AutoShape 4" descr="Risultati immagini per taranto"/>
          <p:cNvSpPr>
            <a:spLocks noChangeAspect="1" noChangeArrowheads="1"/>
          </p:cNvSpPr>
          <p:nvPr/>
        </p:nvSpPr>
        <p:spPr bwMode="auto">
          <a:xfrm>
            <a:off x="111125" y="-103188"/>
            <a:ext cx="217488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/>
          <a:lstStyle/>
          <a:p>
            <a:endParaRPr lang="it-IT"/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3660775"/>
            <a:ext cx="2655888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CasellaDiTesto 3"/>
          <p:cNvSpPr txBox="1">
            <a:spLocks noChangeArrowheads="1"/>
          </p:cNvSpPr>
          <p:nvPr/>
        </p:nvSpPr>
        <p:spPr bwMode="auto">
          <a:xfrm>
            <a:off x="323850" y="404813"/>
            <a:ext cx="842486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306" tIns="32653" rIns="65306" bIns="32653">
            <a:spAutoFit/>
          </a:bodyPr>
          <a:lstStyle/>
          <a:p>
            <a:pPr algn="just"/>
            <a:r>
              <a:rPr lang="it-IT" sz="2800" b="1" dirty="0">
                <a:solidFill>
                  <a:srgbClr val="339933"/>
                </a:solidFill>
                <a:latin typeface="Lucida Calligraphy" pitchFamily="66" charset="0"/>
              </a:rPr>
              <a:t>“La terra è generosa e non fa mancare nulla a chi la </a:t>
            </a:r>
            <a:r>
              <a:rPr lang="it-IT" sz="2800" b="1" dirty="0" err="1">
                <a:solidFill>
                  <a:srgbClr val="339933"/>
                </a:solidFill>
                <a:latin typeface="Lucida Calligraphy" pitchFamily="66" charset="0"/>
              </a:rPr>
              <a:t>custodisce…è</a:t>
            </a:r>
            <a:r>
              <a:rPr lang="it-IT" sz="2800" b="1" dirty="0">
                <a:solidFill>
                  <a:srgbClr val="339933"/>
                </a:solidFill>
                <a:latin typeface="Lucida Calligraphy" pitchFamily="66" charset="0"/>
              </a:rPr>
              <a:t> madre per tutti, chiede rispetto e non </a:t>
            </a:r>
            <a:r>
              <a:rPr lang="it-IT" sz="2800" b="1" dirty="0" err="1">
                <a:solidFill>
                  <a:srgbClr val="339933"/>
                </a:solidFill>
                <a:latin typeface="Lucida Calligraphy" pitchFamily="66" charset="0"/>
              </a:rPr>
              <a:t>violenza…</a:t>
            </a:r>
            <a:r>
              <a:rPr lang="it-IT" sz="2800" b="1" dirty="0">
                <a:solidFill>
                  <a:srgbClr val="339933"/>
                </a:solidFill>
                <a:latin typeface="Lucida Calligraphy" pitchFamily="66" charset="0"/>
              </a:rPr>
              <a:t> dobbiamo riportarla ai nostri figli migliorata e custodita perché è un prestito che loro hanno fatto a noi”</a:t>
            </a:r>
          </a:p>
        </p:txBody>
      </p:sp>
      <p:sp>
        <p:nvSpPr>
          <p:cNvPr id="30727" name="CasellaDiTesto 3"/>
          <p:cNvSpPr txBox="1">
            <a:spLocks noChangeArrowheads="1"/>
          </p:cNvSpPr>
          <p:nvPr/>
        </p:nvSpPr>
        <p:spPr bwMode="auto">
          <a:xfrm>
            <a:off x="395288" y="3141663"/>
            <a:ext cx="4176712" cy="49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r>
              <a:rPr lang="it-IT" sz="1400" dirty="0" smtClean="0">
                <a:latin typeface="Lucida Calligraphy" pitchFamily="66" charset="0"/>
              </a:rPr>
              <a:t>da Enciclica sul </a:t>
            </a:r>
            <a:r>
              <a:rPr lang="it-IT" sz="1400" dirty="0" smtClean="0">
                <a:latin typeface="Lucida Calligraphy" pitchFamily="66" charset="0"/>
              </a:rPr>
              <a:t>Creato “ </a:t>
            </a:r>
            <a:r>
              <a:rPr lang="it-IT" sz="1400" dirty="0" err="1" smtClean="0">
                <a:latin typeface="Lucida Calligraphy" pitchFamily="66" charset="0"/>
              </a:rPr>
              <a:t>Laudato</a:t>
            </a:r>
            <a:r>
              <a:rPr lang="it-IT" sz="1400" dirty="0" smtClean="0">
                <a:latin typeface="Lucida Calligraphy" pitchFamily="66" charset="0"/>
              </a:rPr>
              <a:t> SI’ ” </a:t>
            </a:r>
            <a:endParaRPr lang="it-IT" sz="1400" dirty="0" smtClean="0">
              <a:latin typeface="Lucida Calligraphy" pitchFamily="66" charset="0"/>
            </a:endParaRPr>
          </a:p>
          <a:p>
            <a:r>
              <a:rPr lang="it-IT" sz="1400" dirty="0" smtClean="0">
                <a:latin typeface="Lucida Calligraphy" pitchFamily="66" charset="0"/>
              </a:rPr>
              <a:t>Papa </a:t>
            </a:r>
            <a:r>
              <a:rPr lang="it-IT" sz="1400" dirty="0">
                <a:latin typeface="Lucida Calligraphy" pitchFamily="66" charset="0"/>
              </a:rPr>
              <a:t>Francesco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3174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4213" y="0"/>
            <a:ext cx="8459787" cy="769938"/>
          </a:xfrm>
          <a:prstGeom prst="rect">
            <a:avLst/>
          </a:prstGeom>
        </p:spPr>
        <p:txBody>
          <a:bodyPr lIns="65306" tIns="32653" rIns="65306" bIns="32653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Rigenerazione urbana: elemento di crescita sociale ed economica sostenibile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50825" y="765175"/>
            <a:ext cx="8497888" cy="23082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latin typeface="Comic Sans MS" pitchFamily="66" charset="0"/>
              </a:rPr>
              <a:t>Criteri ambientali: </a:t>
            </a:r>
          </a:p>
          <a:p>
            <a:pPr marL="173038" indent="-173038">
              <a:defRPr/>
            </a:pPr>
            <a:r>
              <a:rPr lang="it-IT" sz="2400" dirty="0">
                <a:latin typeface="Comic Sans MS" pitchFamily="66" charset="0"/>
              </a:rPr>
              <a:t>- Contenere le pressioni sulla risorsa suolo e sulla risorsa acqua </a:t>
            </a:r>
          </a:p>
          <a:p>
            <a:pPr>
              <a:defRPr/>
            </a:pPr>
            <a:r>
              <a:rPr lang="it-IT" sz="2400" dirty="0">
                <a:latin typeface="Comic Sans MS" pitchFamily="66" charset="0"/>
              </a:rPr>
              <a:t>- Limitare nuove edificazioni</a:t>
            </a:r>
          </a:p>
          <a:p>
            <a:pPr>
              <a:defRPr/>
            </a:pPr>
            <a:r>
              <a:rPr lang="it-IT" sz="2400" dirty="0">
                <a:latin typeface="Comic Sans MS" pitchFamily="66" charset="0"/>
              </a:rPr>
              <a:t>- Ridurre la vulnerabilità degli edifici </a:t>
            </a:r>
          </a:p>
          <a:p>
            <a:pPr>
              <a:defRPr/>
            </a:pPr>
            <a:r>
              <a:rPr lang="it-IT" sz="2400" dirty="0">
                <a:latin typeface="Comic Sans MS" pitchFamily="66" charset="0"/>
              </a:rPr>
              <a:t>- Recuperare quartieri e spazi </a:t>
            </a:r>
            <a:r>
              <a:rPr lang="it-IT" sz="2400" dirty="0" smtClean="0">
                <a:latin typeface="Comic Sans MS" pitchFamily="66" charset="0"/>
              </a:rPr>
              <a:t>urbani critici</a:t>
            </a:r>
            <a:endParaRPr lang="it-IT" sz="2400" dirty="0">
              <a:latin typeface="Comic Sans MS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0825" y="3284538"/>
            <a:ext cx="8497888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latin typeface="Comic Sans MS" pitchFamily="66" charset="0"/>
              </a:rPr>
              <a:t>Criteri sociali: </a:t>
            </a:r>
          </a:p>
          <a:p>
            <a:pPr>
              <a:buFontTx/>
              <a:buChar char="-"/>
              <a:defRPr/>
            </a:pPr>
            <a:r>
              <a:rPr lang="it-IT" sz="2400" dirty="0">
                <a:latin typeface="Comic Sans MS" pitchFamily="66" charset="0"/>
              </a:rPr>
              <a:t>Migliorare le condizioni di </a:t>
            </a:r>
            <a:r>
              <a:rPr lang="it-IT" sz="2400" dirty="0" smtClean="0">
                <a:latin typeface="Comic Sans MS" pitchFamily="66" charset="0"/>
              </a:rPr>
              <a:t>abitabilità al fine di garantire </a:t>
            </a:r>
            <a:r>
              <a:rPr lang="it-IT" sz="2400" dirty="0">
                <a:latin typeface="Comic Sans MS" pitchFamily="66" charset="0"/>
              </a:rPr>
              <a:t>la  qualità della vita in quartieri compromessi e </a:t>
            </a:r>
            <a:r>
              <a:rPr lang="it-IT" sz="2400" dirty="0" smtClean="0">
                <a:latin typeface="Comic Sans MS" pitchFamily="66" charset="0"/>
              </a:rPr>
              <a:t>degradati</a:t>
            </a:r>
          </a:p>
          <a:p>
            <a:pPr>
              <a:buFontTx/>
              <a:buChar char="-"/>
              <a:defRPr/>
            </a:pPr>
            <a:r>
              <a:rPr lang="it-IT" sz="2400" dirty="0" smtClean="0">
                <a:latin typeface="Comic Sans MS" pitchFamily="66" charset="0"/>
              </a:rPr>
              <a:t>Creare condizioni di crescita e sviluppo </a:t>
            </a:r>
            <a:endParaRPr lang="it-IT" sz="2400" dirty="0">
              <a:latin typeface="Comic Sans MS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0825" y="5041900"/>
            <a:ext cx="8497888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2400" dirty="0">
                <a:latin typeface="Comic Sans MS" pitchFamily="66" charset="0"/>
              </a:rPr>
              <a:t>Criteri economici:</a:t>
            </a:r>
          </a:p>
          <a:p>
            <a:pPr>
              <a:buFontTx/>
              <a:buChar char="-"/>
              <a:defRPr/>
            </a:pPr>
            <a:r>
              <a:rPr lang="it-IT" sz="2400" dirty="0" smtClean="0">
                <a:latin typeface="Comic Sans MS" pitchFamily="66" charset="0"/>
              </a:rPr>
              <a:t>Canalizzare ed ottimizzare gli investimenti pubblici e </a:t>
            </a:r>
            <a:r>
              <a:rPr lang="it-IT" sz="2400" dirty="0" smtClean="0">
                <a:latin typeface="Comic Sans MS" pitchFamily="66" charset="0"/>
              </a:rPr>
              <a:t>privati</a:t>
            </a:r>
            <a:endParaRPr lang="it-IT" sz="2400" dirty="0" smtClean="0">
              <a:latin typeface="Comic Sans MS" pitchFamily="66" charset="0"/>
            </a:endParaRPr>
          </a:p>
          <a:p>
            <a:pPr>
              <a:buFontTx/>
              <a:buChar char="-"/>
              <a:defRPr/>
            </a:pPr>
            <a:r>
              <a:rPr lang="it-IT" sz="2400" dirty="0" smtClean="0">
                <a:latin typeface="Comic Sans MS" pitchFamily="66" charset="0"/>
              </a:rPr>
              <a:t>Investire </a:t>
            </a:r>
            <a:r>
              <a:rPr lang="it-IT" sz="2400" dirty="0">
                <a:latin typeface="Comic Sans MS" pitchFamily="66" charset="0"/>
              </a:rPr>
              <a:t>con principi di etica economica e </a:t>
            </a:r>
            <a:r>
              <a:rPr lang="it-IT" sz="2400" dirty="0" smtClean="0">
                <a:latin typeface="Comic Sans MS" pitchFamily="66" charset="0"/>
              </a:rPr>
              <a:t>finanziari</a:t>
            </a:r>
            <a:endParaRPr lang="it-IT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785813" y="0"/>
            <a:ext cx="7772400" cy="57150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it-IT" sz="2400" b="1" i="1" dirty="0" smtClean="0">
                <a:latin typeface="Arial" charset="0"/>
                <a:ea typeface="+mn-ea"/>
                <a:cs typeface="+mn-cs"/>
              </a:rPr>
              <a:t>Il costruito in Italia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01BCFD-E223-453F-BB3A-D6D1CEA2013B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sp>
        <p:nvSpPr>
          <p:cNvPr id="32772" name="Rettangolo 5"/>
          <p:cNvSpPr>
            <a:spLocks noChangeArrowheads="1"/>
          </p:cNvSpPr>
          <p:nvPr/>
        </p:nvSpPr>
        <p:spPr bwMode="auto">
          <a:xfrm>
            <a:off x="0" y="4857750"/>
            <a:ext cx="6500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i="1"/>
              <a:t>Incremento delle periferie metropolitane </a:t>
            </a:r>
            <a:r>
              <a:rPr lang="it-IT" sz="1600"/>
              <a:t>500 chilometri quadrati di aree verdi </a:t>
            </a:r>
            <a:r>
              <a:rPr lang="it-IT" sz="1400"/>
              <a:t>(superficie del comune di Milano)</a:t>
            </a:r>
            <a:endParaRPr lang="it-IT" sz="1600"/>
          </a:p>
        </p:txBody>
      </p:sp>
      <p:sp>
        <p:nvSpPr>
          <p:cNvPr id="32773" name="Rettangolo 7"/>
          <p:cNvSpPr>
            <a:spLocks noChangeArrowheads="1"/>
          </p:cNvSpPr>
          <p:nvPr/>
        </p:nvSpPr>
        <p:spPr bwMode="auto">
          <a:xfrm>
            <a:off x="0" y="5572125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Particolarmente allarmante è il caso di Roma dove, in 15 anni le superfici urbanizzate sono aumentate del 12% con 4.800 ettari trasformati. il 13% del totale (Roma è il più grande comune agricolo in Europa) di cui 416 ettari di bosco e vegetazione. Nonostante ciò Roma è anche in testa alla classifica delle città con il maggior numero di case vuote.</a:t>
            </a:r>
          </a:p>
        </p:txBody>
      </p:sp>
      <p:sp>
        <p:nvSpPr>
          <p:cNvPr id="32774" name="Rettangolo 8"/>
          <p:cNvSpPr>
            <a:spLocks noChangeArrowheads="1"/>
          </p:cNvSpPr>
          <p:nvPr/>
        </p:nvSpPr>
        <p:spPr bwMode="auto">
          <a:xfrm>
            <a:off x="4572000" y="6604000"/>
            <a:ext cx="4572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000" i="1"/>
              <a:t>Fonte: Ambiente Italia 2011 - Il consumo di suolo in Italia</a:t>
            </a:r>
          </a:p>
        </p:txBody>
      </p:sp>
      <p:sp>
        <p:nvSpPr>
          <p:cNvPr id="32775" name="Rettangolo 9"/>
          <p:cNvSpPr>
            <a:spLocks noChangeArrowheads="1"/>
          </p:cNvSpPr>
          <p:nvPr/>
        </p:nvSpPr>
        <p:spPr bwMode="auto">
          <a:xfrm>
            <a:off x="6858000" y="642938"/>
            <a:ext cx="2286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i="1"/>
              <a:t>Copertura  in Italia</a:t>
            </a:r>
            <a:r>
              <a:rPr lang="it-IT" sz="1600"/>
              <a:t>: 2.350.000 ettari </a:t>
            </a:r>
            <a:r>
              <a:rPr lang="it-IT" sz="1400"/>
              <a:t>7,6% del territorio nazionale</a:t>
            </a:r>
          </a:p>
          <a:p>
            <a:r>
              <a:rPr lang="it-IT" sz="1400"/>
              <a:t>415 metri quadri per abitante</a:t>
            </a:r>
          </a:p>
          <a:p>
            <a:endParaRPr lang="it-IT" sz="1400"/>
          </a:p>
          <a:p>
            <a:r>
              <a:rPr lang="it-IT" sz="1600" i="1"/>
              <a:t>Incremento annuale</a:t>
            </a:r>
            <a:r>
              <a:rPr lang="it-IT" sz="1600"/>
              <a:t>: 10.000 ettari </a:t>
            </a:r>
          </a:p>
          <a:p>
            <a:r>
              <a:rPr lang="it-IT" sz="1400"/>
              <a:t>(Puglia e Molise messe insieme)</a:t>
            </a:r>
          </a:p>
        </p:txBody>
      </p:sp>
      <p:pic>
        <p:nvPicPr>
          <p:cNvPr id="32776" name="Immagine 15" descr="consumo di suolo 56 09jpg_Page22.jpg"/>
          <p:cNvPicPr>
            <a:picLocks noChangeAspect="1"/>
          </p:cNvPicPr>
          <p:nvPr/>
        </p:nvPicPr>
        <p:blipFill>
          <a:blip r:embed="rId3" cstate="print"/>
          <a:srcRect t="15625"/>
          <a:stretch>
            <a:fillRect/>
          </a:stretch>
        </p:blipFill>
        <p:spPr bwMode="auto">
          <a:xfrm>
            <a:off x="0" y="500063"/>
            <a:ext cx="68865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ttangolo 6"/>
          <p:cNvSpPr>
            <a:spLocks noChangeArrowheads="1"/>
          </p:cNvSpPr>
          <p:nvPr/>
        </p:nvSpPr>
        <p:spPr bwMode="auto">
          <a:xfrm>
            <a:off x="6215063" y="3429000"/>
            <a:ext cx="29289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600" i="1"/>
              <a:t>Regioni maggiormente </a:t>
            </a:r>
            <a:r>
              <a:rPr lang="it-IT" sz="1600"/>
              <a:t>urbanizzate: </a:t>
            </a:r>
          </a:p>
          <a:p>
            <a:pPr algn="r"/>
            <a:r>
              <a:rPr lang="it-IT" sz="1600"/>
              <a:t>Lombardia 14% </a:t>
            </a:r>
          </a:p>
          <a:p>
            <a:pPr algn="r"/>
            <a:r>
              <a:rPr lang="it-IT" sz="1600"/>
              <a:t>Veneto  11%</a:t>
            </a:r>
          </a:p>
          <a:p>
            <a:pPr algn="r"/>
            <a:r>
              <a:rPr lang="it-IT" sz="1600"/>
              <a:t>	Campania 10,7%</a:t>
            </a:r>
          </a:p>
          <a:p>
            <a:pPr algn="r"/>
            <a:r>
              <a:rPr lang="it-IT" sz="1600"/>
              <a:t>Lazio 9%</a:t>
            </a:r>
          </a:p>
          <a:p>
            <a:pPr algn="r"/>
            <a:r>
              <a:rPr lang="it-IT" sz="1600"/>
              <a:t> l'Emilia Romagna 9%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E7EEC-17FF-4015-A7D7-AFA8FA39F608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sp>
        <p:nvSpPr>
          <p:cNvPr id="33795" name="Rettangolo 4"/>
          <p:cNvSpPr>
            <a:spLocks noChangeArrowheads="1"/>
          </p:cNvSpPr>
          <p:nvPr/>
        </p:nvSpPr>
        <p:spPr bwMode="auto">
          <a:xfrm>
            <a:off x="5072063" y="571500"/>
            <a:ext cx="4071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Occupazione dei suoli dal 1985 ad oggi: 160 chilometri di litorali.</a:t>
            </a:r>
          </a:p>
        </p:txBody>
      </p:sp>
      <p:sp>
        <p:nvSpPr>
          <p:cNvPr id="33796" name="Rettangolo 5"/>
          <p:cNvSpPr>
            <a:spLocks noChangeArrowheads="1"/>
          </p:cNvSpPr>
          <p:nvPr/>
        </p:nvSpPr>
        <p:spPr bwMode="auto">
          <a:xfrm>
            <a:off x="785813" y="0"/>
            <a:ext cx="6215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i="1"/>
              <a:t>Il costruito in Italia: il dramma delle coste</a:t>
            </a:r>
          </a:p>
        </p:txBody>
      </p:sp>
      <p:sp>
        <p:nvSpPr>
          <p:cNvPr id="33797" name="Rettangolo 6"/>
          <p:cNvSpPr>
            <a:spLocks noChangeArrowheads="1"/>
          </p:cNvSpPr>
          <p:nvPr/>
        </p:nvSpPr>
        <p:spPr bwMode="auto">
          <a:xfrm>
            <a:off x="5072063" y="1357313"/>
            <a:ext cx="40719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Su </a:t>
            </a:r>
            <a:r>
              <a:rPr lang="it-IT" sz="1600" i="1"/>
              <a:t>1.800 km di coste analizzate </a:t>
            </a:r>
            <a:r>
              <a:rPr lang="it-IT" sz="1600"/>
              <a:t>oltre il </a:t>
            </a:r>
            <a:r>
              <a:rPr lang="it-IT" sz="1600" i="1"/>
              <a:t>55%</a:t>
            </a:r>
            <a:r>
              <a:rPr lang="it-IT" sz="1600"/>
              <a:t> sono state trasformate dall’urbanizzazione.</a:t>
            </a:r>
          </a:p>
        </p:txBody>
      </p:sp>
      <p:sp>
        <p:nvSpPr>
          <p:cNvPr id="33798" name="Rettangolo 7"/>
          <p:cNvSpPr>
            <a:spLocks noChangeArrowheads="1"/>
          </p:cNvSpPr>
          <p:nvPr/>
        </p:nvSpPr>
        <p:spPr bwMode="auto">
          <a:xfrm>
            <a:off x="5072063" y="2571750"/>
            <a:ext cx="40719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Regione con maggiore percentuale trasformata: Abruzzo e al Lazio con il 63% di coste trasformate. </a:t>
            </a:r>
          </a:p>
          <a:p>
            <a:endParaRPr lang="it-IT" sz="1600"/>
          </a:p>
          <a:p>
            <a:r>
              <a:rPr lang="it-IT" sz="1600"/>
              <a:t>in Abruzzo sono 91 su 143 i km di costa irreversibilmente modificati </a:t>
            </a:r>
          </a:p>
        </p:txBody>
      </p:sp>
      <p:sp>
        <p:nvSpPr>
          <p:cNvPr id="33799" name="Rettangolo 8"/>
          <p:cNvSpPr>
            <a:spLocks noChangeArrowheads="1"/>
          </p:cNvSpPr>
          <p:nvPr/>
        </p:nvSpPr>
        <p:spPr bwMode="auto">
          <a:xfrm>
            <a:off x="5072063" y="4714875"/>
            <a:ext cx="40719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/>
              <a:t>Costa occupata sul Tirreno: 120 km tra il 1988 ed 2011</a:t>
            </a:r>
          </a:p>
          <a:p>
            <a:r>
              <a:rPr lang="it-IT" sz="1600"/>
              <a:t>Aumento registrato in  13 anni: + 10,3%</a:t>
            </a:r>
          </a:p>
        </p:txBody>
      </p:sp>
      <p:pic>
        <p:nvPicPr>
          <p:cNvPr id="15" name="Immagine 14" descr="grado impermeabilizzazione in italiajpg_Page24.jpg"/>
          <p:cNvPicPr>
            <a:picLocks noChangeAspect="1"/>
          </p:cNvPicPr>
          <p:nvPr/>
        </p:nvPicPr>
        <p:blipFill>
          <a:blip r:embed="rId3" cstate="print"/>
          <a:srcRect r="33594"/>
          <a:stretch>
            <a:fillRect/>
          </a:stretch>
        </p:blipFill>
        <p:spPr>
          <a:xfrm>
            <a:off x="142844" y="928670"/>
            <a:ext cx="4870443" cy="550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801" name="Rettangolo 15"/>
          <p:cNvSpPr>
            <a:spLocks noChangeArrowheads="1"/>
          </p:cNvSpPr>
          <p:nvPr/>
        </p:nvSpPr>
        <p:spPr bwMode="auto">
          <a:xfrm>
            <a:off x="214313" y="6072188"/>
            <a:ext cx="42862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000" i="1">
                <a:solidFill>
                  <a:schemeClr val="bg1"/>
                </a:solidFill>
              </a:rPr>
              <a:t>Fonte: ISPRA</a:t>
            </a:r>
          </a:p>
        </p:txBody>
      </p:sp>
      <p:sp>
        <p:nvSpPr>
          <p:cNvPr id="33802" name="Rettangolo 11"/>
          <p:cNvSpPr>
            <a:spLocks noChangeArrowheads="1"/>
          </p:cNvSpPr>
          <p:nvPr/>
        </p:nvSpPr>
        <p:spPr bwMode="auto">
          <a:xfrm>
            <a:off x="4643438" y="6596063"/>
            <a:ext cx="45005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1100" i="1"/>
              <a:t>Fonte: Centro di Ricerca sui Consumi di Suolo – CRCS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34819" name="Segnaposto contenuto 4" descr="B8_lg criticità PIOPPT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251" t="6364" r="28297" b="6131"/>
          <a:stretch>
            <a:fillRect/>
          </a:stretch>
        </p:blipFill>
        <p:spPr>
          <a:xfrm>
            <a:off x="1116013" y="981075"/>
            <a:ext cx="3887787" cy="3960813"/>
          </a:xfrm>
        </p:spPr>
      </p:pic>
      <p:sp>
        <p:nvSpPr>
          <p:cNvPr id="34820" name="Rettangolo 5"/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i="1"/>
              <a:t>L’evoluzione del costruito nel territorio del bacino Liri Garigliano e Volturno</a:t>
            </a:r>
          </a:p>
        </p:txBody>
      </p:sp>
      <p:pic>
        <p:nvPicPr>
          <p:cNvPr id="34821" name="Immagine 5" descr="B8_v criticità PIOPPTA.jpg"/>
          <p:cNvPicPr>
            <a:picLocks noChangeAspect="1"/>
          </p:cNvPicPr>
          <p:nvPr/>
        </p:nvPicPr>
        <p:blipFill>
          <a:blip r:embed="rId4" cstate="print"/>
          <a:srcRect l="2084" t="5888" r="20586" b="5774"/>
          <a:stretch>
            <a:fillRect/>
          </a:stretch>
        </p:blipFill>
        <p:spPr bwMode="auto">
          <a:xfrm>
            <a:off x="4116388" y="2565400"/>
            <a:ext cx="470376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ttangolo 6"/>
          <p:cNvSpPr>
            <a:spLocks noChangeArrowheads="1"/>
          </p:cNvSpPr>
          <p:nvPr/>
        </p:nvSpPr>
        <p:spPr bwMode="auto">
          <a:xfrm>
            <a:off x="4643438" y="1052513"/>
            <a:ext cx="35290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/>
              <a:t>Carta delle criticità ambientali </a:t>
            </a:r>
          </a:p>
          <a:p>
            <a:pPr algn="r"/>
            <a:r>
              <a:rPr lang="it-IT" sz="1200"/>
              <a:t>Piano Stralcio tutela Ambientale (2006)</a:t>
            </a:r>
          </a:p>
          <a:p>
            <a:pPr algn="r"/>
            <a:endParaRPr lang="it-IT"/>
          </a:p>
        </p:txBody>
      </p:sp>
      <p:sp>
        <p:nvSpPr>
          <p:cNvPr id="34823" name="Rettangolo 7"/>
          <p:cNvSpPr>
            <a:spLocks noChangeArrowheads="1"/>
          </p:cNvSpPr>
          <p:nvPr/>
        </p:nvSpPr>
        <p:spPr bwMode="auto">
          <a:xfrm>
            <a:off x="107950" y="6581775"/>
            <a:ext cx="9072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/>
              <a:t>La carta evidenzia i fenomeni di trasformazione urbana e le loro condizioni di pressione sui sistemi ambientali;</a:t>
            </a:r>
          </a:p>
        </p:txBody>
      </p:sp>
      <p:pic>
        <p:nvPicPr>
          <p:cNvPr id="8" name="Immagine 7" descr="B8_lg criticità PIOPPTA extrat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789363"/>
            <a:ext cx="266065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2700338" y="2781300"/>
            <a:ext cx="935037" cy="863600"/>
          </a:xfrm>
          <a:prstGeom prst="rect">
            <a:avLst/>
          </a:prstGeom>
          <a:solidFill>
            <a:schemeClr val="lt1">
              <a:alpha val="1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3" name="Connettore 1 12"/>
          <p:cNvCxnSpPr/>
          <p:nvPr/>
        </p:nvCxnSpPr>
        <p:spPr>
          <a:xfrm flipH="1">
            <a:off x="323850" y="2781300"/>
            <a:ext cx="2376488" cy="1008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2916238" y="3644900"/>
            <a:ext cx="719137" cy="2879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arrotondato 11"/>
          <p:cNvSpPr/>
          <p:nvPr/>
        </p:nvSpPr>
        <p:spPr>
          <a:xfrm>
            <a:off x="3810000" y="981075"/>
            <a:ext cx="5264150" cy="46799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8D0F7-892C-41BC-AAB7-8C3CBC91EBA3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graphicFrame>
        <p:nvGraphicFramePr>
          <p:cNvPr id="6" name="Diagramma 5"/>
          <p:cNvGraphicFramePr/>
          <p:nvPr/>
        </p:nvGraphicFramePr>
        <p:xfrm>
          <a:off x="91512" y="1916832"/>
          <a:ext cx="2800776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ma 10"/>
          <p:cNvGraphicFramePr/>
          <p:nvPr/>
        </p:nvGraphicFramePr>
        <p:xfrm>
          <a:off x="3948311" y="1302668"/>
          <a:ext cx="43924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itolo 1"/>
          <p:cNvSpPr txBox="1">
            <a:spLocks/>
          </p:cNvSpPr>
          <p:nvPr/>
        </p:nvSpPr>
        <p:spPr>
          <a:xfrm>
            <a:off x="4427538" y="41275"/>
            <a:ext cx="4716462" cy="428625"/>
          </a:xfrm>
          <a:prstGeom prst="rect">
            <a:avLst/>
          </a:prstGeom>
        </p:spPr>
        <p:txBody>
          <a:bodyPr lIns="65306" tIns="32653" rIns="65306" bIns="32653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Governo del Territorio</a:t>
            </a:r>
          </a:p>
        </p:txBody>
      </p:sp>
      <p:sp>
        <p:nvSpPr>
          <p:cNvPr id="14" name="Freccia tridirezionale 13"/>
          <p:cNvSpPr>
            <a:spLocks noChangeAspect="1"/>
          </p:cNvSpPr>
          <p:nvPr/>
        </p:nvSpPr>
        <p:spPr>
          <a:xfrm rot="5400000">
            <a:off x="2378869" y="2899569"/>
            <a:ext cx="1943100" cy="842962"/>
          </a:xfrm>
          <a:prstGeom prst="leftRight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 rot="16200000">
            <a:off x="6856476" y="3031592"/>
            <a:ext cx="3672408" cy="5787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Governo delle risorse</a:t>
            </a:r>
          </a:p>
          <a:p>
            <a:pPr algn="ctr">
              <a:defRPr/>
            </a:pPr>
            <a:r>
              <a:rPr lang="it-IT" b="1" i="1" dirty="0"/>
              <a:t>Contributo al progresso del Paese</a:t>
            </a:r>
            <a:r>
              <a:rPr lang="it-IT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6" grpId="0">
        <p:bldAsOne/>
      </p:bldGraphic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C:\Users\Diego\Desktop\I FORUM ALLUVIONI\mappa_distretti.png"/>
          <p:cNvPicPr>
            <a:picLocks noChangeAspect="1" noChangeArrowheads="1"/>
          </p:cNvPicPr>
          <p:nvPr/>
        </p:nvPicPr>
        <p:blipFill>
          <a:blip r:embed="rId3" cstate="print"/>
          <a:srcRect l="16980" t="3763" r="22150" b="12811"/>
          <a:stretch>
            <a:fillRect/>
          </a:stretch>
        </p:blipFill>
        <p:spPr bwMode="auto">
          <a:xfrm>
            <a:off x="468313" y="1412875"/>
            <a:ext cx="40386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ttangolo 12"/>
          <p:cNvSpPr>
            <a:spLocks noChangeArrowheads="1"/>
          </p:cNvSpPr>
          <p:nvPr/>
        </p:nvSpPr>
        <p:spPr bwMode="auto">
          <a:xfrm>
            <a:off x="755650" y="1052513"/>
            <a:ext cx="3095625" cy="33813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solidFill>
                  <a:srgbClr val="0033CC"/>
                </a:solidFill>
              </a:rPr>
              <a:t>I Distretti Idrografici in Italia</a:t>
            </a:r>
            <a:endParaRPr lang="it-IT" sz="1600" i="1">
              <a:solidFill>
                <a:srgbClr val="0033CC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0" y="142875"/>
            <a:ext cx="9001125" cy="428625"/>
          </a:xfrm>
          <a:prstGeom prst="rect">
            <a:avLst/>
          </a:prstGeom>
        </p:spPr>
        <p:txBody>
          <a:bodyPr lIns="65306" tIns="32653" rIns="65306" bIns="32653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Distretti Idrografici </a:t>
            </a:r>
            <a:r>
              <a:rPr lang="it-IT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(Direttiva 200/60, </a:t>
            </a:r>
            <a:r>
              <a:rPr lang="it-IT" sz="1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D.Lgs.</a:t>
            </a:r>
            <a:r>
              <a:rPr lang="it-IT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152/06, L. 13/09, Dir. 2007/60, </a:t>
            </a:r>
            <a:r>
              <a:rPr lang="it-IT" sz="1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D.Lgs.</a:t>
            </a:r>
            <a:r>
              <a:rPr lang="it-IT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49/10)</a:t>
            </a:r>
            <a:endParaRPr lang="it-IT" sz="14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Immagine 12" descr="europa distretti.jpg"/>
          <p:cNvPicPr>
            <a:picLocks noChangeAspect="1"/>
          </p:cNvPicPr>
          <p:nvPr/>
        </p:nvPicPr>
        <p:blipFill>
          <a:blip r:embed="rId4" cstate="print"/>
          <a:srcRect l="4320" t="3801" r="4242" b="23750"/>
          <a:stretch>
            <a:fillRect/>
          </a:stretch>
        </p:blipFill>
        <p:spPr bwMode="auto">
          <a:xfrm>
            <a:off x="5508625" y="1557338"/>
            <a:ext cx="2957513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CasellaDiTesto 13"/>
          <p:cNvSpPr txBox="1">
            <a:spLocks noChangeArrowheads="1"/>
          </p:cNvSpPr>
          <p:nvPr/>
        </p:nvSpPr>
        <p:spPr bwMode="auto">
          <a:xfrm>
            <a:off x="5867400" y="4941888"/>
            <a:ext cx="208915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 b="1">
                <a:solidFill>
                  <a:srgbClr val="0000CC"/>
                </a:solidFill>
                <a:latin typeface="Calibri" pitchFamily="34" charset="0"/>
              </a:rPr>
              <a:t>110 distretti idrografici</a:t>
            </a:r>
          </a:p>
        </p:txBody>
      </p:sp>
      <p:sp>
        <p:nvSpPr>
          <p:cNvPr id="9223" name="Rettangolo 12"/>
          <p:cNvSpPr>
            <a:spLocks noChangeArrowheads="1"/>
          </p:cNvSpPr>
          <p:nvPr/>
        </p:nvSpPr>
        <p:spPr bwMode="auto">
          <a:xfrm>
            <a:off x="5508625" y="1052513"/>
            <a:ext cx="3024188" cy="33813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solidFill>
                  <a:srgbClr val="0033CC"/>
                </a:solidFill>
              </a:rPr>
              <a:t>I Distretti Idrografici europei</a:t>
            </a:r>
            <a:endParaRPr lang="it-IT" sz="1600" i="1">
              <a:solidFill>
                <a:srgbClr val="0033CC"/>
              </a:solidFill>
            </a:endParaRPr>
          </a:p>
        </p:txBody>
      </p:sp>
      <p:sp>
        <p:nvSpPr>
          <p:cNvPr id="9224" name="CasellaDiTesto 13"/>
          <p:cNvSpPr txBox="1">
            <a:spLocks noChangeArrowheads="1"/>
          </p:cNvSpPr>
          <p:nvPr/>
        </p:nvSpPr>
        <p:spPr bwMode="auto">
          <a:xfrm>
            <a:off x="684213" y="5876925"/>
            <a:ext cx="34909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500" b="1">
                <a:solidFill>
                  <a:srgbClr val="0000CC"/>
                </a:solidFill>
                <a:latin typeface="Calibri" pitchFamily="34" charset="0"/>
              </a:rPr>
              <a:t>8 distretti idrografici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828675"/>
            <a:ext cx="5870575" cy="5337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88913"/>
            <a:ext cx="8715375" cy="430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30" tIns="45714" rIns="91430" bIns="45714">
            <a:spAutoFit/>
          </a:bodyPr>
          <a:lstStyle/>
          <a:p>
            <a:pPr>
              <a:defRPr/>
            </a:pPr>
            <a:r>
              <a:rPr lang="it-IT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Il Distretto Idrografico Appennino Meridionale</a:t>
            </a:r>
          </a:p>
        </p:txBody>
      </p:sp>
      <p:pic>
        <p:nvPicPr>
          <p:cNvPr id="10244" name="Picture 11" descr="C:\Users\Diego\Desktop\I FORUM ALLUVIONI\mappa_distretti.png"/>
          <p:cNvPicPr>
            <a:picLocks noChangeAspect="1" noChangeArrowheads="1"/>
          </p:cNvPicPr>
          <p:nvPr/>
        </p:nvPicPr>
        <p:blipFill>
          <a:blip r:embed="rId4" cstate="print"/>
          <a:srcRect l="16980" t="3763" r="22150" b="12811"/>
          <a:stretch>
            <a:fillRect/>
          </a:stretch>
        </p:blipFill>
        <p:spPr bwMode="auto">
          <a:xfrm>
            <a:off x="268288" y="765175"/>
            <a:ext cx="17002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241300" y="3308350"/>
            <a:ext cx="3127375" cy="1995488"/>
          </a:xfrm>
          <a:prstGeom prst="rect">
            <a:avLst/>
          </a:prstGeom>
          <a:solidFill>
            <a:srgbClr val="FFFFFF">
              <a:lumMod val="95000"/>
            </a:srgbClr>
          </a:solidFill>
          <a:ln w="19050" cap="flat" cmpd="sng" algn="ctr">
            <a:solidFill>
              <a:srgbClr val="DA1F28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151" tIns="22576" rIns="45151" bIns="22576">
            <a:spAutoFit/>
          </a:bodyPr>
          <a:lstStyle/>
          <a:p>
            <a:pPr algn="ctr"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i="1" kern="0" dirty="0">
                <a:solidFill>
                  <a:srgbClr val="FF0000"/>
                </a:solidFill>
              </a:rPr>
              <a:t>Principali caratteristiche amministrative</a:t>
            </a:r>
          </a:p>
          <a:p>
            <a:pPr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srgbClr val="0033CC"/>
                </a:solidFill>
              </a:rPr>
              <a:t>Estensione:  </a:t>
            </a:r>
            <a:r>
              <a:rPr lang="it-IT" sz="1050" b="1" kern="0" dirty="0">
                <a:solidFill>
                  <a:srgbClr val="FF0000"/>
                </a:solidFill>
              </a:rPr>
              <a:t>68.200</a:t>
            </a:r>
            <a:r>
              <a:rPr lang="it-IT" sz="1050" b="1" kern="0" dirty="0">
                <a:solidFill>
                  <a:srgbClr val="0033CC"/>
                </a:solidFill>
              </a:rPr>
              <a:t> </a:t>
            </a:r>
            <a:r>
              <a:rPr lang="it-IT" sz="1050" b="1" kern="0" dirty="0">
                <a:solidFill>
                  <a:srgbClr val="FF0000"/>
                </a:solidFill>
              </a:rPr>
              <a:t>km</a:t>
            </a:r>
            <a:r>
              <a:rPr lang="it-IT" sz="1050" b="1" kern="0" baseline="30000" dirty="0">
                <a:solidFill>
                  <a:srgbClr val="FF0000"/>
                </a:solidFill>
              </a:rPr>
              <a:t>2</a:t>
            </a:r>
          </a:p>
          <a:p>
            <a:pPr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srgbClr val="0033CC"/>
                </a:solidFill>
              </a:rPr>
              <a:t>Popolazione:  </a:t>
            </a:r>
            <a:r>
              <a:rPr lang="it-IT" sz="1050" b="1" kern="0" dirty="0">
                <a:solidFill>
                  <a:srgbClr val="FF0000"/>
                </a:solidFill>
              </a:rPr>
              <a:t>13.634.521</a:t>
            </a:r>
            <a:endParaRPr lang="it-IT" sz="1050" b="1" kern="0" dirty="0">
              <a:solidFill>
                <a:srgbClr val="0033CC"/>
              </a:solidFill>
            </a:endParaRPr>
          </a:p>
          <a:p>
            <a:pPr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srgbClr val="0033CC"/>
                </a:solidFill>
              </a:rPr>
              <a:t>Autorità di Bacino: </a:t>
            </a:r>
            <a:r>
              <a:rPr lang="it-IT" sz="1050" b="1" kern="0" dirty="0">
                <a:solidFill>
                  <a:srgbClr val="FF0000"/>
                </a:solidFill>
              </a:rPr>
              <a:t>7</a:t>
            </a:r>
          </a:p>
          <a:p>
            <a:pPr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srgbClr val="0033CC"/>
                </a:solidFill>
              </a:rPr>
              <a:t>Regioni: n. </a:t>
            </a:r>
            <a:r>
              <a:rPr lang="it-IT" sz="1050" b="1" kern="0" dirty="0">
                <a:solidFill>
                  <a:srgbClr val="FF0000"/>
                </a:solidFill>
              </a:rPr>
              <a:t>7 (</a:t>
            </a:r>
            <a:r>
              <a:rPr lang="it-IT" sz="1050" b="1" i="1" kern="0" dirty="0">
                <a:solidFill>
                  <a:srgbClr val="FF0000"/>
                </a:solidFill>
              </a:rPr>
              <a:t>Abruzzo, Basilicata, Calabria,</a:t>
            </a:r>
          </a:p>
          <a:p>
            <a:pPr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i="1" kern="0" dirty="0">
                <a:solidFill>
                  <a:srgbClr val="FF0000"/>
                </a:solidFill>
              </a:rPr>
              <a:t> Campania, Lazio, Molise, Puglia)</a:t>
            </a:r>
          </a:p>
          <a:p>
            <a:pPr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srgbClr val="0033CC"/>
                </a:solidFill>
              </a:rPr>
              <a:t>Province: n. </a:t>
            </a:r>
            <a:r>
              <a:rPr lang="it-IT" sz="1050" b="1" kern="0" dirty="0">
                <a:solidFill>
                  <a:srgbClr val="FF0000"/>
                </a:solidFill>
              </a:rPr>
              <a:t>25</a:t>
            </a:r>
          </a:p>
          <a:p>
            <a:pPr defTabSz="540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kern="0" dirty="0">
                <a:solidFill>
                  <a:srgbClr val="0033CC"/>
                </a:solidFill>
              </a:rPr>
              <a:t>Comuni: n. </a:t>
            </a:r>
            <a:r>
              <a:rPr lang="it-IT" sz="1050" b="1" kern="0" dirty="0">
                <a:solidFill>
                  <a:srgbClr val="FF0000"/>
                </a:solidFill>
              </a:rPr>
              <a:t>1663</a:t>
            </a:r>
          </a:p>
        </p:txBody>
      </p:sp>
      <p:sp>
        <p:nvSpPr>
          <p:cNvPr id="15" name="Freccia a destra 14"/>
          <p:cNvSpPr/>
          <p:nvPr/>
        </p:nvSpPr>
        <p:spPr>
          <a:xfrm>
            <a:off x="2273300" y="1962150"/>
            <a:ext cx="377825" cy="13970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srgbClr val="FFFFFF"/>
              </a:solidFill>
              <a:latin typeface="Lucida Sans Unicode"/>
              <a:cs typeface="Arial" pitchFamily="34" charset="0"/>
            </a:endParaRP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57450" y="4779963"/>
            <a:ext cx="3067050" cy="1760537"/>
          </a:xfrm>
          <a:prstGeom prst="rect">
            <a:avLst/>
          </a:prstGeom>
          <a:ln>
            <a:solidFill>
              <a:srgbClr val="0033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>
          <a:xfrm>
            <a:off x="5857884" y="1428736"/>
            <a:ext cx="2714644" cy="142876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Arial" pitchFamily="34" charset="0"/>
                <a:cs typeface="Arial" pitchFamily="34" charset="0"/>
              </a:rPr>
              <a:t>PIANO </a:t>
            </a:r>
            <a:r>
              <a:rPr lang="it-IT" sz="1600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 GESTIONE ACQUE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5857884" y="3286124"/>
            <a:ext cx="2714644" cy="142876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Arial" pitchFamily="34" charset="0"/>
                <a:cs typeface="Arial" pitchFamily="34" charset="0"/>
              </a:rPr>
              <a:t>PIANO </a:t>
            </a:r>
            <a:r>
              <a:rPr lang="it-IT" sz="1600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 GESTIONE RISCHIO ALLUVIONE</a:t>
            </a:r>
          </a:p>
        </p:txBody>
      </p:sp>
      <p:sp>
        <p:nvSpPr>
          <p:cNvPr id="18" name="Rettangolo arrotondato 17"/>
          <p:cNvSpPr/>
          <p:nvPr/>
        </p:nvSpPr>
        <p:spPr>
          <a:xfrm>
            <a:off x="5868144" y="5143512"/>
            <a:ext cx="2714644" cy="142876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Arial" pitchFamily="34" charset="0"/>
                <a:cs typeface="Arial" pitchFamily="34" charset="0"/>
              </a:rPr>
              <a:t>PIANO </a:t>
            </a:r>
            <a:r>
              <a:rPr lang="it-IT" sz="1600" b="1" dirty="0" err="1">
                <a:latin typeface="Arial" pitchFamily="34" charset="0"/>
                <a:cs typeface="Arial" pitchFamily="34" charset="0"/>
              </a:rPr>
              <a:t>DI</a:t>
            </a:r>
            <a:r>
              <a:rPr lang="it-IT" sz="1600" b="1" dirty="0">
                <a:latin typeface="Arial" pitchFamily="34" charset="0"/>
                <a:cs typeface="Arial" pitchFamily="34" charset="0"/>
              </a:rPr>
              <a:t> GESTIONE RISCHIO FRANE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285720" y="1357298"/>
            <a:ext cx="2714644" cy="1428760"/>
          </a:xfrm>
          <a:prstGeom prst="roundRect">
            <a:avLst/>
          </a:prstGeom>
          <a:solidFill>
            <a:srgbClr val="003399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tx2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Arial" pitchFamily="34" charset="0"/>
                <a:cs typeface="Arial" pitchFamily="34" charset="0"/>
              </a:rPr>
              <a:t>PIANO STRALCIO PER IL GOVERNO DELLA   RISORSA IDRICA SUPERFICIALE E SOTTERRANEA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285720" y="3250405"/>
            <a:ext cx="2714644" cy="1428760"/>
          </a:xfrm>
          <a:prstGeom prst="roundRect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5400000" algn="ctr" rotWithShape="0">
              <a:schemeClr val="tx2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Arial" pitchFamily="34" charset="0"/>
                <a:cs typeface="Arial" pitchFamily="34" charset="0"/>
              </a:rPr>
              <a:t>PIANO STRALCIO PER L’ASSETTO IDROGEOLOGICO – RISCHIO IDRAULICO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285720" y="5143512"/>
            <a:ext cx="2714644" cy="1428760"/>
          </a:xfrm>
          <a:prstGeom prst="roundRect">
            <a:avLst/>
          </a:prstGeom>
          <a:solidFill>
            <a:srgbClr val="0066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50800" dir="5400000" algn="ctr" rotWithShape="0">
              <a:schemeClr val="tx2">
                <a:lumMod val="20000"/>
                <a:lumOff val="8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Arial" pitchFamily="34" charset="0"/>
                <a:cs typeface="Arial" pitchFamily="34" charset="0"/>
              </a:rPr>
              <a:t>PIANO STRALCIO PER L’ASSETTO IDROGEOLOGICO – RISCHIO FRANA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357158" y="714356"/>
            <a:ext cx="3214710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Bacino</a:t>
            </a: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 idrografico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0" y="47625"/>
            <a:ext cx="9144000" cy="428625"/>
          </a:xfrm>
          <a:prstGeom prst="rect">
            <a:avLst/>
          </a:prstGeom>
        </p:spPr>
        <p:txBody>
          <a:bodyPr lIns="65306" tIns="32653" rIns="65306" bIns="32653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Il Patrimonio strutturale ed infrastrutturale e la Pianificazione di Bacino e di Distretto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786446" y="785794"/>
            <a:ext cx="3000396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Distretto idrografico</a:t>
            </a:r>
          </a:p>
        </p:txBody>
      </p:sp>
      <p:sp>
        <p:nvSpPr>
          <p:cNvPr id="11287" name="Rettangolo 18"/>
          <p:cNvSpPr>
            <a:spLocks noChangeArrowheads="1"/>
          </p:cNvSpPr>
          <p:nvPr/>
        </p:nvSpPr>
        <p:spPr bwMode="auto">
          <a:xfrm>
            <a:off x="6858000" y="2428875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Adozione febbraio 2010</a:t>
            </a:r>
          </a:p>
          <a:p>
            <a:pPr algn="ctr"/>
            <a:r>
              <a:rPr lang="it-IT" sz="9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Approvato Aprile 2013</a:t>
            </a:r>
          </a:p>
        </p:txBody>
      </p:sp>
      <p:sp>
        <p:nvSpPr>
          <p:cNvPr id="11288" name="Rettangolo 18"/>
          <p:cNvSpPr>
            <a:spLocks noChangeArrowheads="1"/>
          </p:cNvSpPr>
          <p:nvPr/>
        </p:nvSpPr>
        <p:spPr bwMode="auto">
          <a:xfrm>
            <a:off x="5813425" y="1500188"/>
            <a:ext cx="23606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chemeClr val="bg1"/>
                </a:solidFill>
              </a:rPr>
              <a:t>Direttiva Europea 2000/60/CE)</a:t>
            </a:r>
          </a:p>
        </p:txBody>
      </p:sp>
      <p:sp>
        <p:nvSpPr>
          <p:cNvPr id="11289" name="Rettangolo 21"/>
          <p:cNvSpPr>
            <a:spLocks noChangeArrowheads="1"/>
          </p:cNvSpPr>
          <p:nvPr/>
        </p:nvSpPr>
        <p:spPr bwMode="auto">
          <a:xfrm>
            <a:off x="5857875" y="3357563"/>
            <a:ext cx="2309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chemeClr val="bg1"/>
                </a:solidFill>
              </a:rPr>
              <a:t>Direttiva Europea 2007/60/CE</a:t>
            </a:r>
          </a:p>
          <a:p>
            <a:r>
              <a:rPr lang="it-IT" sz="1200" b="1">
                <a:solidFill>
                  <a:schemeClr val="bg1"/>
                </a:solidFill>
              </a:rPr>
              <a:t>D.L.vo  49/2010 </a:t>
            </a:r>
          </a:p>
        </p:txBody>
      </p:sp>
      <p:sp>
        <p:nvSpPr>
          <p:cNvPr id="11290" name="Rettangolo 23"/>
          <p:cNvSpPr>
            <a:spLocks noChangeArrowheads="1"/>
          </p:cNvSpPr>
          <p:nvPr/>
        </p:nvSpPr>
        <p:spPr bwMode="auto">
          <a:xfrm>
            <a:off x="6215063" y="5143500"/>
            <a:ext cx="752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chemeClr val="bg1"/>
                </a:solidFill>
              </a:rPr>
              <a:t>??????</a:t>
            </a:r>
          </a:p>
        </p:txBody>
      </p:sp>
      <p:sp>
        <p:nvSpPr>
          <p:cNvPr id="11291" name="Rettangolo 24"/>
          <p:cNvSpPr>
            <a:spLocks noChangeArrowheads="1"/>
          </p:cNvSpPr>
          <p:nvPr/>
        </p:nvSpPr>
        <p:spPr bwMode="auto">
          <a:xfrm>
            <a:off x="71438" y="1071563"/>
            <a:ext cx="3544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Legge 183/89 recepita del D.l.vo 152/06 e s.m.i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3563938" y="1412875"/>
            <a:ext cx="1728787" cy="5040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PATRIMONIO STRUTTURALE ED INFRASTRUTTURALE</a:t>
            </a:r>
          </a:p>
        </p:txBody>
      </p:sp>
      <p:cxnSp>
        <p:nvCxnSpPr>
          <p:cNvPr id="22" name="Connettore 2 21"/>
          <p:cNvCxnSpPr>
            <a:stCxn id="0" idx="3"/>
          </p:cNvCxnSpPr>
          <p:nvPr/>
        </p:nvCxnSpPr>
        <p:spPr>
          <a:xfrm>
            <a:off x="3000375" y="2071688"/>
            <a:ext cx="635000" cy="619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19" idx="1"/>
          </p:cNvCxnSpPr>
          <p:nvPr/>
        </p:nvCxnSpPr>
        <p:spPr>
          <a:xfrm flipV="1">
            <a:off x="2987675" y="3933825"/>
            <a:ext cx="57626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2987675" y="5805488"/>
            <a:ext cx="647700" cy="714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>
            <a:off x="5219700" y="5805488"/>
            <a:ext cx="636588" cy="603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5219700" y="4005263"/>
            <a:ext cx="647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 flipV="1">
            <a:off x="5219700" y="2060575"/>
            <a:ext cx="647700" cy="730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2987675" y="1844675"/>
            <a:ext cx="635000" cy="619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>
            <a:off x="2987675" y="2287588"/>
            <a:ext cx="635000" cy="619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V="1">
            <a:off x="5219700" y="1844675"/>
            <a:ext cx="647700" cy="714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flipV="1">
            <a:off x="5219700" y="2276475"/>
            <a:ext cx="647700" cy="730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>
            <a:off x="2987675" y="3716338"/>
            <a:ext cx="647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2987675" y="4149725"/>
            <a:ext cx="647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>
            <a:off x="5219700" y="3789363"/>
            <a:ext cx="647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>
            <a:off x="5219700" y="4221163"/>
            <a:ext cx="6477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V="1">
            <a:off x="2987675" y="5589588"/>
            <a:ext cx="647700" cy="714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V="1">
            <a:off x="2987675" y="6021388"/>
            <a:ext cx="647700" cy="714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5232400" y="5589588"/>
            <a:ext cx="635000" cy="603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>
            <a:off x="5219700" y="6021388"/>
            <a:ext cx="636588" cy="603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11" name="Rettangolo 24"/>
          <p:cNvSpPr>
            <a:spLocks noChangeArrowheads="1"/>
          </p:cNvSpPr>
          <p:nvPr/>
        </p:nvSpPr>
        <p:spPr bwMode="auto">
          <a:xfrm>
            <a:off x="5108575" y="1125538"/>
            <a:ext cx="4046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Direttiva 2000/60/CE recepita del D.l.vo 152/06 e s.m.i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 txBox="1">
            <a:spLocks/>
          </p:cNvSpPr>
          <p:nvPr/>
        </p:nvSpPr>
        <p:spPr>
          <a:xfrm>
            <a:off x="0" y="142875"/>
            <a:ext cx="9001125" cy="428625"/>
          </a:xfrm>
          <a:prstGeom prst="rect">
            <a:avLst/>
          </a:prstGeom>
        </p:spPr>
        <p:txBody>
          <a:bodyPr lIns="65306" tIns="32653" rIns="65306" bIns="32653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Elementi a Rischio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l="14603" t="22023" r="11655" b="56741"/>
          <a:stretch>
            <a:fillRect/>
          </a:stretch>
        </p:blipFill>
        <p:spPr bwMode="auto">
          <a:xfrm>
            <a:off x="204788" y="714375"/>
            <a:ext cx="868362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755650" y="2276475"/>
            <a:ext cx="2592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Casa singola (poche persone)</a:t>
            </a:r>
          </a:p>
        </p:txBody>
      </p:sp>
      <p:pic>
        <p:nvPicPr>
          <p:cNvPr id="12293" name="Picture 3" descr="paesino%20svizzero"/>
          <p:cNvPicPr>
            <a:picLocks noChangeAspect="1" noChangeArrowheads="1"/>
          </p:cNvPicPr>
          <p:nvPr/>
        </p:nvPicPr>
        <p:blipFill>
          <a:blip r:embed="rId4" cstate="print"/>
          <a:srcRect t="14658" r="2702"/>
          <a:stretch>
            <a:fillRect/>
          </a:stretch>
        </p:blipFill>
        <p:spPr bwMode="auto">
          <a:xfrm>
            <a:off x="4716463" y="2541588"/>
            <a:ext cx="2447925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4"/>
          <p:cNvSpPr txBox="1">
            <a:spLocks noChangeArrowheads="1"/>
          </p:cNvSpPr>
          <p:nvPr/>
        </p:nvSpPr>
        <p:spPr bwMode="auto">
          <a:xfrm>
            <a:off x="4356100" y="2276475"/>
            <a:ext cx="3384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Piccolo villaggio (centinaia di persone)</a:t>
            </a:r>
          </a:p>
        </p:txBody>
      </p:sp>
      <p:pic>
        <p:nvPicPr>
          <p:cNvPr id="12295" name="Picture 5" descr="venezuela_flomsk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4797425"/>
            <a:ext cx="2305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6" name="Text Box 6"/>
          <p:cNvSpPr txBox="1">
            <a:spLocks noChangeArrowheads="1"/>
          </p:cNvSpPr>
          <p:nvPr/>
        </p:nvSpPr>
        <p:spPr bwMode="auto">
          <a:xfrm>
            <a:off x="966788" y="4286250"/>
            <a:ext cx="1871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Grande città</a:t>
            </a:r>
            <a:br>
              <a:rPr lang="it-IT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(migliaia di persone)</a:t>
            </a:r>
          </a:p>
        </p:txBody>
      </p:sp>
      <p:pic>
        <p:nvPicPr>
          <p:cNvPr id="12297" name="Picture 7" descr="395_PHOT0034mo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713" y="2565400"/>
            <a:ext cx="2455862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8" descr="folla"/>
          <p:cNvPicPr>
            <a:picLocks noChangeAspect="1" noChangeArrowheads="1"/>
          </p:cNvPicPr>
          <p:nvPr/>
        </p:nvPicPr>
        <p:blipFill>
          <a:blip r:embed="rId7" cstate="print"/>
          <a:srcRect t="12051" r="84584" b="23828"/>
          <a:stretch>
            <a:fillRect/>
          </a:stretch>
        </p:blipFill>
        <p:spPr bwMode="auto">
          <a:xfrm>
            <a:off x="3068638" y="3841750"/>
            <a:ext cx="1349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9" descr="folla"/>
          <p:cNvPicPr>
            <a:picLocks noChangeAspect="1" noChangeArrowheads="1"/>
          </p:cNvPicPr>
          <p:nvPr/>
        </p:nvPicPr>
        <p:blipFill>
          <a:blip r:embed="rId7" cstate="print"/>
          <a:srcRect t="12070" r="48387" b="23836"/>
          <a:stretch>
            <a:fillRect/>
          </a:stretch>
        </p:blipFill>
        <p:spPr bwMode="auto">
          <a:xfrm>
            <a:off x="6718300" y="3827463"/>
            <a:ext cx="44608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0" descr="foll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50" y="6188075"/>
            <a:ext cx="55562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4" descr="Figure 3"/>
          <p:cNvPicPr>
            <a:picLocks noChangeAspect="1" noChangeArrowheads="1"/>
          </p:cNvPicPr>
          <p:nvPr/>
        </p:nvPicPr>
        <p:blipFill>
          <a:blip r:embed="rId8" cstate="print"/>
          <a:srcRect l="50795" t="34128" b="33098"/>
          <a:stretch>
            <a:fillRect/>
          </a:stretch>
        </p:blipFill>
        <p:spPr bwMode="auto">
          <a:xfrm>
            <a:off x="4067175" y="4724400"/>
            <a:ext cx="2160588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2" name="Text Box 4"/>
          <p:cNvSpPr txBox="1">
            <a:spLocks noChangeArrowheads="1"/>
          </p:cNvSpPr>
          <p:nvPr/>
        </p:nvSpPr>
        <p:spPr bwMode="auto">
          <a:xfrm>
            <a:off x="4356100" y="4437063"/>
            <a:ext cx="35290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Infrastrutture stradali</a:t>
            </a:r>
          </a:p>
        </p:txBody>
      </p:sp>
      <p:pic>
        <p:nvPicPr>
          <p:cNvPr id="12303" name="Picture 8"/>
          <p:cNvPicPr preferRelativeResize="0">
            <a:picLocks noChangeAspect="1" noChangeArrowheads="1"/>
          </p:cNvPicPr>
          <p:nvPr/>
        </p:nvPicPr>
        <p:blipFill>
          <a:blip r:embed="rId9" cstate="print"/>
          <a:srcRect l="1909" t="50122" b="9427"/>
          <a:stretch>
            <a:fillRect/>
          </a:stretch>
        </p:blipFill>
        <p:spPr bwMode="auto">
          <a:xfrm>
            <a:off x="5795963" y="5373688"/>
            <a:ext cx="20462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it-IT"/>
          </a:p>
        </p:txBody>
      </p:sp>
      <p:pic>
        <p:nvPicPr>
          <p:cNvPr id="4" name="Immagine 6" descr="solo Trasferimenti Febbraio 2010_Pd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6250"/>
            <a:ext cx="7200900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50825" y="6453188"/>
            <a:ext cx="4608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Oltre 800 milioni di metri cubi in movimento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0" y="0"/>
            <a:ext cx="896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Nel distretto idrografico dell’Appennino Meridionale…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1692275" y="2420938"/>
            <a:ext cx="5400675" cy="18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IL  SISTEMA INFRASTRUTTURALE</a:t>
            </a:r>
          </a:p>
          <a:p>
            <a:pPr algn="ctr">
              <a:defRPr/>
            </a:pPr>
            <a:r>
              <a:rPr lang="it-IT" dirty="0"/>
              <a:t>del DISTRETTO IDROGRAFICO DELL’APPENNINO MERIDIONALE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:\Documents and Settings\autorita\Desktop\JPG-FEBBRAIO2010\idrostrutture_distretto_vecch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476250"/>
            <a:ext cx="7561263" cy="627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4340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14341" name="CasellaDiTesto 3"/>
          <p:cNvSpPr txBox="1">
            <a:spLocks noChangeArrowheads="1"/>
          </p:cNvSpPr>
          <p:nvPr/>
        </p:nvSpPr>
        <p:spPr bwMode="auto">
          <a:xfrm>
            <a:off x="250825" y="6453188"/>
            <a:ext cx="8893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Oltre 28000 milioni di metri cubi di acqua disponibile (superficiale e sotterranea)</a:t>
            </a:r>
          </a:p>
        </p:txBody>
      </p:sp>
      <p:sp>
        <p:nvSpPr>
          <p:cNvPr id="14342" name="CasellaDiTesto 4"/>
          <p:cNvSpPr txBox="1">
            <a:spLocks noChangeArrowheads="1"/>
          </p:cNvSpPr>
          <p:nvPr/>
        </p:nvSpPr>
        <p:spPr bwMode="auto">
          <a:xfrm>
            <a:off x="0" y="0"/>
            <a:ext cx="8964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Nel distretto idrografico dell’Appennino Meridionale…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2356</TotalTime>
  <Words>2529</Words>
  <Application>Microsoft Office PowerPoint</Application>
  <PresentationFormat>Presentazione su schermo (4:3)</PresentationFormat>
  <Paragraphs>445</Paragraphs>
  <Slides>33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Interventi bonifica e riqualificazione</vt:lpstr>
      <vt:lpstr>Stato attuazione interventi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Il costruito in Italia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Convegno corbelli bari</dc:title>
  <dc:creator>Fausto Marra</dc:creator>
  <cp:keywords>ANCE;bari</cp:keywords>
  <cp:lastModifiedBy>capasso</cp:lastModifiedBy>
  <cp:revision>336</cp:revision>
  <dcterms:created xsi:type="dcterms:W3CDTF">2013-05-08T12:39:55Z</dcterms:created>
  <dcterms:modified xsi:type="dcterms:W3CDTF">2015-06-19T12:33:32Z</dcterms:modified>
</cp:coreProperties>
</file>