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68" r:id="rId2"/>
    <p:sldMasterId id="2147483650" r:id="rId3"/>
    <p:sldMasterId id="2147483651" r:id="rId4"/>
    <p:sldMasterId id="2147483654" r:id="rId5"/>
    <p:sldMasterId id="2147483655" r:id="rId6"/>
  </p:sldMasterIdLst>
  <p:notesMasterIdLst>
    <p:notesMasterId r:id="rId31"/>
  </p:notesMasterIdLst>
  <p:handoutMasterIdLst>
    <p:handoutMasterId r:id="rId32"/>
  </p:handoutMasterIdLst>
  <p:sldIdLst>
    <p:sldId id="406" r:id="rId7"/>
    <p:sldId id="315" r:id="rId8"/>
    <p:sldId id="316" r:id="rId9"/>
    <p:sldId id="318" r:id="rId10"/>
    <p:sldId id="319" r:id="rId11"/>
    <p:sldId id="317" r:id="rId12"/>
    <p:sldId id="320" r:id="rId13"/>
    <p:sldId id="334" r:id="rId14"/>
    <p:sldId id="322" r:id="rId15"/>
    <p:sldId id="424" r:id="rId16"/>
    <p:sldId id="363" r:id="rId17"/>
    <p:sldId id="365" r:id="rId18"/>
    <p:sldId id="373" r:id="rId19"/>
    <p:sldId id="372" r:id="rId20"/>
    <p:sldId id="421" r:id="rId21"/>
    <p:sldId id="374" r:id="rId22"/>
    <p:sldId id="378" r:id="rId23"/>
    <p:sldId id="379" r:id="rId24"/>
    <p:sldId id="384" r:id="rId25"/>
    <p:sldId id="381" r:id="rId26"/>
    <p:sldId id="382" r:id="rId27"/>
    <p:sldId id="383" r:id="rId28"/>
    <p:sldId id="380" r:id="rId29"/>
    <p:sldId id="323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320675" indent="136525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641350" indent="273050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963613" indent="407988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284288" indent="544513" algn="ctr" rtl="0" fontAlgn="base">
      <a:spcBef>
        <a:spcPct val="0"/>
      </a:spcBef>
      <a:spcAft>
        <a:spcPct val="0"/>
      </a:spcAft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FFFFFF"/>
    <a:srgbClr val="191919"/>
    <a:srgbClr val="FF00FF"/>
    <a:srgbClr val="FF0080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61" autoAdjust="0"/>
  </p:normalViewPr>
  <p:slideViewPr>
    <p:cSldViewPr>
      <p:cViewPr varScale="1">
        <p:scale>
          <a:sx n="79" d="100"/>
          <a:sy n="79" d="100"/>
        </p:scale>
        <p:origin x="-15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DB22DA7-0ED3-134D-AB11-AAD9FFAC4169}" type="datetimeFigureOut">
              <a:rPr lang="it-IT"/>
              <a:pPr>
                <a:defRPr/>
              </a:pPr>
              <a:t>19/06/15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DE92EEA-730A-E646-88A2-B40FD8EFB28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318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D8C3BB3-D825-D74E-8048-BC15E9578975}" type="datetimeFigureOut">
              <a:rPr lang="it-IT"/>
              <a:pPr>
                <a:defRPr/>
              </a:pPr>
              <a:t>19/06/15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5C59CF5-A1D1-E342-A2AD-0344DA0F6D7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343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43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9DAAC81-847D-F747-BCB7-10A11813E35A}" type="slidenum">
              <a:rPr lang="it-IT" sz="1200"/>
              <a:pPr eaLnBrk="1" hangingPunct="1"/>
              <a:t>1</a:t>
            </a:fld>
            <a:endParaRPr 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9361C-B810-4B4D-AD09-2651AA5DA9D7}" type="slidenum">
              <a:rPr lang="it-IT"/>
              <a:pPr/>
              <a:t>8</a:t>
            </a:fld>
            <a:endParaRPr lang="it-IT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607"/>
            <a:ext cx="5487041" cy="411355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9361C-B810-4B4D-AD09-2651AA5DA9D7}" type="slidenum">
              <a:rPr lang="it-IT"/>
              <a:pPr/>
              <a:t>11</a:t>
            </a:fld>
            <a:endParaRPr lang="it-IT"/>
          </a:p>
        </p:txBody>
      </p:sp>
      <p:sp>
        <p:nvSpPr>
          <p:cNvPr id="161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4607"/>
            <a:ext cx="5487041" cy="411355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2">
    <p:bg>
      <p:bgPr>
        <a:gradFill flip="none" rotWithShape="1">
          <a:gsLst>
            <a:gs pos="0">
              <a:srgbClr val="004479"/>
            </a:gs>
            <a:gs pos="100000">
              <a:srgbClr val="58596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784466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86681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8900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9978571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1292961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86510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94635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34639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20404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43219171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77974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8798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8003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54655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15411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9751551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4896400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73064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85081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94597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25496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/>
          <a:lstStyle>
            <a:lvl1pPr algn="l">
              <a:defRPr sz="28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6900997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331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5414" y="1598414"/>
            <a:ext cx="1964531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527102" y="1598414"/>
            <a:ext cx="1964531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5350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42227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33437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49996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1010238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it-IT" noProof="0" smtClean="0">
              <a:sym typeface="Times New Roman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1618490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298364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30293" y="274588"/>
            <a:ext cx="2058293" cy="6583412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5414" y="274588"/>
            <a:ext cx="6067723" cy="6583412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83360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525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5893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06BE3D-88AB-8446-BE06-774DABDA895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414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2197317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06554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62414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96531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20113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9345012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0824815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182518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41444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84631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19461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10797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9561846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65267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43908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76160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12613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3931933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it-IT" noProof="0" smtClean="0">
              <a:sym typeface="Gill Sans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4548290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421365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21238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48373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215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77493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04865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775" r:id="rId2"/>
    <p:sldLayoutId id="2147483880" r:id="rId3"/>
    <p:sldLayoutId id="2147483881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522288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803275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123950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144621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1768015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089473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410930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73238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522288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803275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123950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144621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1768015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089473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410930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73238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522288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803275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123950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144621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1768015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089473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410930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73238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/>
          </p:cNvSpPr>
          <p:nvPr/>
        </p:nvSpPr>
        <p:spPr bwMode="auto">
          <a:xfrm>
            <a:off x="0" y="6416675"/>
            <a:ext cx="91535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r>
              <a:rPr lang="en-US" sz="1000">
                <a:solidFill>
                  <a:srgbClr val="FFFF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Fabrizio PALMISANO</a:t>
            </a:r>
            <a:endParaRPr lang="en-US" sz="1700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  <a:sym typeface="Comic Sans MS" charset="0"/>
            </a:endParaRPr>
          </a:p>
          <a:p>
            <a:r>
              <a:rPr lang="en-US" sz="1000">
                <a:solidFill>
                  <a:srgbClr val="FFFFFF"/>
                </a:solidFill>
                <a:latin typeface="Times New Roman Bold" charset="0"/>
                <a:ea typeface="ＭＳ Ｐゴシック" charset="0"/>
                <a:cs typeface="ＭＳ Ｐゴシック" charset="0"/>
                <a:sym typeface="Times New Roman Bold" charset="0"/>
              </a:rPr>
              <a:t> </a:t>
            </a:r>
            <a:r>
              <a:rPr lang="ja-JP" altLang="en-US" sz="10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Times New Roman Bold" charset="0"/>
              </a:rPr>
              <a:t>‘</a:t>
            </a:r>
            <a:r>
              <a:rPr lang="en-US" altLang="ja-JP" sz="1000">
                <a:solidFill>
                  <a:srgbClr val="FFFF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LE STRUTTURE DI FONDAZIONE – Parte 1</a:t>
            </a:r>
            <a:r>
              <a:rPr lang="ja-JP" altLang="en-US" sz="10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Times New Roman Bold" charset="0"/>
              </a:rPr>
              <a:t>’</a:t>
            </a:r>
            <a:endParaRPr lang="en-US" sz="1000">
              <a:solidFill>
                <a:srgbClr val="FFFFFF"/>
              </a:solidFill>
              <a:latin typeface="Times New Roman Bold" charset="0"/>
              <a:ea typeface="ＭＳ Ｐゴシック" charset="0"/>
              <a:cs typeface="ＭＳ Ｐゴシック" charset="0"/>
              <a:sym typeface="Times New Roman Bold" charset="0"/>
            </a:endParaRPr>
          </a:p>
        </p:txBody>
      </p:sp>
      <p:sp>
        <p:nvSpPr>
          <p:cNvPr id="6148" name="Line 3"/>
          <p:cNvSpPr>
            <a:spLocks noChangeShapeType="1"/>
          </p:cNvSpPr>
          <p:nvPr/>
        </p:nvSpPr>
        <p:spPr bwMode="auto">
          <a:xfrm>
            <a:off x="0" y="6316663"/>
            <a:ext cx="9144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4638"/>
            <a:ext cx="8232775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4035425" cy="52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239713" indent="-239713" algn="l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495300" indent="-200025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776288" indent="-160338" algn="l" rtl="0" eaLnBrk="0" fontAlgn="base" hangingPunct="0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096963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1419225" indent="-160338" algn="l" rtl="0" eaLnBrk="0" fontAlgn="base" hangingPunct="0">
        <a:spcBef>
          <a:spcPts val="488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1741227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062684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2384142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2705599" indent="-160729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265"/>
            </a:gs>
            <a:gs pos="100000">
              <a:srgbClr val="4545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it-IT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4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5" Type="http://schemas.openxmlformats.org/officeDocument/2006/relationships/image" Target="../media/image35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Relationship Id="rId3" Type="http://schemas.openxmlformats.org/officeDocument/2006/relationships/image" Target="../media/image38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77006" y="2996952"/>
            <a:ext cx="87899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44563"/>
            <a:r>
              <a:rPr lang="it-IT" altLang="zh-CN" sz="36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Valutazione della vulnerabilità strutturale alla scala territoriale</a:t>
            </a:r>
            <a:endParaRPr lang="it-IT" sz="36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131840" y="4581128"/>
            <a:ext cx="28353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it-IT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Fabrizio </a:t>
            </a:r>
            <a:r>
              <a:rPr lang="it-IT" sz="2400" b="1" dirty="0" smtClean="0">
                <a:solidFill>
                  <a:srgbClr val="FFFFFF"/>
                </a:solidFill>
                <a:latin typeface="Calibri" charset="0"/>
                <a:cs typeface="Calibri" charset="0"/>
              </a:rPr>
              <a:t>PALMISANO</a:t>
            </a:r>
          </a:p>
        </p:txBody>
      </p:sp>
      <p:pic>
        <p:nvPicPr>
          <p:cNvPr id="6" name="Immagine 5" descr="Poliba_stemm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088232" cy="208823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692696"/>
            <a:ext cx="5832648" cy="1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460" name="Text Box 4"/>
          <p:cNvSpPr txBox="1">
            <a:spLocks noChangeArrowheads="1"/>
          </p:cNvSpPr>
          <p:nvPr/>
        </p:nvSpPr>
        <p:spPr bwMode="auto">
          <a:xfrm>
            <a:off x="250825" y="12700"/>
            <a:ext cx="860266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RISCHIO (</a:t>
            </a:r>
            <a:r>
              <a:rPr lang="it-IT" sz="2400" b="1" dirty="0" err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= insieme delle possibili perdite che un particolare evento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può 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produrre ad uno specifico elemento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un determinato intervallo di tempo; le possibili perdite possono essere valutate in termini di vite umane o di edifici distrutti o in termini economici </a:t>
            </a:r>
            <a:r>
              <a:rPr lang="it-IT" sz="1800" b="1" dirty="0">
                <a:solidFill>
                  <a:srgbClr val="FFFFFF"/>
                </a:solidFill>
                <a:latin typeface="Calibri"/>
                <a:cs typeface="Calibri"/>
              </a:rPr>
              <a:t>(UNDRO, 1979</a:t>
            </a:r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it-IT" sz="1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just"/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it-IT" sz="2400" b="1" dirty="0" err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 = H x V x E</a:t>
            </a:r>
          </a:p>
        </p:txBody>
      </p:sp>
      <p:sp>
        <p:nvSpPr>
          <p:cNvPr id="1683461" name="Oval 5"/>
          <p:cNvSpPr>
            <a:spLocks noChangeArrowheads="1"/>
          </p:cNvSpPr>
          <p:nvPr/>
        </p:nvSpPr>
        <p:spPr bwMode="auto">
          <a:xfrm>
            <a:off x="107950" y="2205038"/>
            <a:ext cx="3455988" cy="10810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PERICOLOSIT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endParaRPr lang="en-US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eaLnBrk="0" hangingPunct="0"/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(H)</a:t>
            </a:r>
            <a:endParaRPr lang="en-US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83462" name="Text Box 11"/>
          <p:cNvSpPr txBox="1">
            <a:spLocks noChangeArrowheads="1"/>
          </p:cNvSpPr>
          <p:nvPr/>
        </p:nvSpPr>
        <p:spPr bwMode="auto">
          <a:xfrm>
            <a:off x="4427538" y="2278063"/>
            <a:ext cx="4392612" cy="101566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Probabilità di accadimento dell’evento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una data area ed in un dato intervallo di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tempo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83463" name="AutoShape 20"/>
          <p:cNvSpPr>
            <a:spLocks noChangeArrowheads="1"/>
          </p:cNvSpPr>
          <p:nvPr/>
        </p:nvSpPr>
        <p:spPr bwMode="auto">
          <a:xfrm>
            <a:off x="3635375" y="2565400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spcBef>
                <a:spcPct val="50000"/>
              </a:spcBef>
            </a:pPr>
            <a:endParaRPr lang="en-GB" sz="200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83464" name="Oval 7"/>
          <p:cNvSpPr>
            <a:spLocks noChangeArrowheads="1"/>
          </p:cNvSpPr>
          <p:nvPr/>
        </p:nvSpPr>
        <p:spPr bwMode="auto">
          <a:xfrm>
            <a:off x="106363" y="5156200"/>
            <a:ext cx="3457575" cy="1081088"/>
          </a:xfrm>
          <a:prstGeom prst="ellipse">
            <a:avLst/>
          </a:prstGeom>
          <a:noFill/>
          <a:ln w="5715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ELEMENTI A RISCHIO</a:t>
            </a:r>
          </a:p>
          <a:p>
            <a:pPr eaLnBrk="0" hangingPunct="0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(E)</a:t>
            </a:r>
          </a:p>
        </p:txBody>
      </p:sp>
      <p:sp>
        <p:nvSpPr>
          <p:cNvPr id="1683465" name="AutoShape 10"/>
          <p:cNvSpPr>
            <a:spLocks noChangeArrowheads="1"/>
          </p:cNvSpPr>
          <p:nvPr/>
        </p:nvSpPr>
        <p:spPr bwMode="auto">
          <a:xfrm>
            <a:off x="3636963" y="5518150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rgbClr val="00FF00"/>
          </a:solidFill>
          <a:ln w="9525" algn="ctr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spcBef>
                <a:spcPct val="50000"/>
              </a:spcBef>
            </a:pPr>
            <a:endParaRPr lang="en-GB" sz="200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83466" name="Text Box 14"/>
          <p:cNvSpPr txBox="1">
            <a:spLocks noChangeArrowheads="1"/>
          </p:cNvSpPr>
          <p:nvPr/>
        </p:nvSpPr>
        <p:spPr bwMode="auto">
          <a:xfrm>
            <a:off x="4427538" y="5211763"/>
            <a:ext cx="4392612" cy="1015663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Include popolazione, edifici, strutture ed infrastrutture, servizi pubblici ed attività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economiche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683467" name="Oval 6"/>
          <p:cNvSpPr>
            <a:spLocks noChangeArrowheads="1"/>
          </p:cNvSpPr>
          <p:nvPr/>
        </p:nvSpPr>
        <p:spPr bwMode="auto">
          <a:xfrm>
            <a:off x="71438" y="3644900"/>
            <a:ext cx="3492500" cy="1081088"/>
          </a:xfrm>
          <a:prstGeom prst="ellipse">
            <a:avLst/>
          </a:prstGeom>
          <a:noFill/>
          <a:ln w="38100" algn="ctr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VULNERABILIT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endParaRPr lang="en-US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eaLnBrk="0" hangingPunct="0"/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(V)</a:t>
            </a:r>
          </a:p>
        </p:txBody>
      </p:sp>
      <p:sp>
        <p:nvSpPr>
          <p:cNvPr id="1683468" name="Text Box 13"/>
          <p:cNvSpPr txBox="1">
            <a:spLocks noChangeArrowheads="1"/>
          </p:cNvSpPr>
          <p:nvPr/>
        </p:nvSpPr>
        <p:spPr bwMode="auto">
          <a:xfrm>
            <a:off x="4427538" y="3637473"/>
            <a:ext cx="4392612" cy="1015663"/>
          </a:xfrm>
          <a:prstGeom prst="rect">
            <a:avLst/>
          </a:prstGeom>
          <a:noFill/>
          <a:ln w="38100" algn="ctr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Valutazione dei possibili effetti, in termini di perdite, danni, feriti e vite umane, causati dall’evento </a:t>
            </a:r>
          </a:p>
        </p:txBody>
      </p:sp>
      <p:sp>
        <p:nvSpPr>
          <p:cNvPr id="1683469" name="AutoShape 21"/>
          <p:cNvSpPr>
            <a:spLocks noChangeArrowheads="1"/>
          </p:cNvSpPr>
          <p:nvPr/>
        </p:nvSpPr>
        <p:spPr bwMode="auto">
          <a:xfrm>
            <a:off x="3636963" y="4005263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rgbClr val="00FFFF"/>
          </a:solidFill>
          <a:ln w="9525" algn="ctr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spcBef>
                <a:spcPct val="50000"/>
              </a:spcBef>
            </a:pPr>
            <a:endParaRPr lang="en-GB" sz="2000" b="1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69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83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8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83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8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83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3461" grpId="0" animBg="1"/>
      <p:bldP spid="1683462" grpId="0" animBg="1"/>
      <p:bldP spid="1683463" grpId="0" animBg="1"/>
      <p:bldP spid="1683464" grpId="0" animBg="1"/>
      <p:bldP spid="1683465" grpId="0" animBg="1"/>
      <p:bldP spid="1683466" grpId="0" animBg="1"/>
      <p:bldP spid="1683467" grpId="0" animBg="1"/>
      <p:bldP spid="1683468" grpId="0" animBg="1"/>
      <p:bldP spid="16834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196752"/>
            <a:ext cx="8424936" cy="344709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Dati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poveri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:</a:t>
            </a:r>
          </a:p>
          <a:p>
            <a:pPr defTabSz="642915"/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Anno di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costruzione</a:t>
            </a:r>
            <a:endParaRPr lang="en-GB" sz="3200" b="1" dirty="0" smtClean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Tipologia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strutturale</a:t>
            </a:r>
            <a:endParaRPr lang="en-GB" sz="3200" b="1" dirty="0" smtClean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Comune</a:t>
            </a:r>
            <a:endParaRPr lang="en-GB" sz="3200" b="1" dirty="0" smtClean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Valutazione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del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rischio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strutturale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a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livello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‘0’</a:t>
            </a:r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</p:txBody>
      </p:sp>
      <p:sp>
        <p:nvSpPr>
          <p:cNvPr id="4" name="Freccia in giù 3"/>
          <p:cNvSpPr/>
          <p:nvPr/>
        </p:nvSpPr>
        <p:spPr bwMode="auto">
          <a:xfrm>
            <a:off x="4139952" y="3429000"/>
            <a:ext cx="864096" cy="792088"/>
          </a:xfrm>
          <a:prstGeom prst="downArrow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615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353308"/>
              </p:ext>
            </p:extLst>
          </p:nvPr>
        </p:nvGraphicFramePr>
        <p:xfrm>
          <a:off x="1259632" y="1556792"/>
          <a:ext cx="61341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3" name="Equation" r:id="rId3" imgW="1752600" imgH="381000" progId="Equation.DSMT4">
                  <p:embed/>
                </p:oleObj>
              </mc:Choice>
              <mc:Fallback>
                <p:oleObj name="Equation" r:id="rId3" imgW="17526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2" y="1556792"/>
                        <a:ext cx="6134100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107504" y="-27384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Valutazione del rischio strutturale a livello ‘0’ </a:t>
            </a:r>
          </a:p>
          <a:p>
            <a:pPr algn="r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(Greco et al, 2012; Palmisano, </a:t>
            </a:r>
            <a:r>
              <a:rPr lang="it-IT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subm</a:t>
            </a:r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.)</a:t>
            </a:r>
            <a:endParaRPr lang="it-IT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Ovale 3"/>
          <p:cNvSpPr/>
          <p:nvPr/>
        </p:nvSpPr>
        <p:spPr bwMode="auto">
          <a:xfrm>
            <a:off x="3059832" y="1844824"/>
            <a:ext cx="720080" cy="79208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5868144" y="1844824"/>
            <a:ext cx="720080" cy="79208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4499992" y="1844824"/>
            <a:ext cx="720080" cy="79208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6660232" y="1844824"/>
            <a:ext cx="720080" cy="79208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4" name="Connettore 2 13"/>
          <p:cNvCxnSpPr>
            <a:stCxn id="4" idx="3"/>
            <a:endCxn id="17" idx="0"/>
          </p:cNvCxnSpPr>
          <p:nvPr/>
        </p:nvCxnSpPr>
        <p:spPr bwMode="auto">
          <a:xfrm flipH="1">
            <a:off x="1583668" y="2520913"/>
            <a:ext cx="1581617" cy="12681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ttangolo 16"/>
          <p:cNvSpPr/>
          <p:nvPr/>
        </p:nvSpPr>
        <p:spPr>
          <a:xfrm>
            <a:off x="395536" y="3789040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Condition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cxnSp>
        <p:nvCxnSpPr>
          <p:cNvPr id="19" name="Connettore 2 18"/>
          <p:cNvCxnSpPr>
            <a:stCxn id="6" idx="3"/>
          </p:cNvCxnSpPr>
          <p:nvPr/>
        </p:nvCxnSpPr>
        <p:spPr bwMode="auto">
          <a:xfrm flipH="1">
            <a:off x="2411760" y="2520913"/>
            <a:ext cx="2193685" cy="21322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nettore 2 19"/>
          <p:cNvCxnSpPr>
            <a:stCxn id="5" idx="3"/>
          </p:cNvCxnSpPr>
          <p:nvPr/>
        </p:nvCxnSpPr>
        <p:spPr bwMode="auto">
          <a:xfrm flipH="1">
            <a:off x="3131840" y="2520913"/>
            <a:ext cx="2841757" cy="27082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ttore 2 20"/>
          <p:cNvCxnSpPr>
            <a:stCxn id="7" idx="3"/>
            <a:endCxn id="30" idx="3"/>
          </p:cNvCxnSpPr>
          <p:nvPr/>
        </p:nvCxnSpPr>
        <p:spPr bwMode="auto">
          <a:xfrm flipH="1">
            <a:off x="3131840" y="2520913"/>
            <a:ext cx="3633845" cy="32271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Rettangolo 27"/>
          <p:cNvSpPr/>
          <p:nvPr/>
        </p:nvSpPr>
        <p:spPr>
          <a:xfrm>
            <a:off x="395536" y="4365104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Seismic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395536" y="494116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Functionality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395536" y="551723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Maintenance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</p:spTree>
    <p:extLst>
      <p:ext uri="{BB962C8B-B14F-4D97-AF65-F5344CB8AC3E}">
        <p14:creationId xmlns:p14="http://schemas.microsoft.com/office/powerpoint/2010/main" val="20989032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116563"/>
              </p:ext>
            </p:extLst>
          </p:nvPr>
        </p:nvGraphicFramePr>
        <p:xfrm>
          <a:off x="4572000" y="1030084"/>
          <a:ext cx="3835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5" name="Equation" r:id="rId3" imgW="1917700" imgH="266700" progId="Equation.DSMT4">
                  <p:embed/>
                </p:oleObj>
              </mc:Choice>
              <mc:Fallback>
                <p:oleObj name="Equation" r:id="rId3" imgW="19177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0" y="1030084"/>
                        <a:ext cx="38354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779132"/>
              </p:ext>
            </p:extLst>
          </p:nvPr>
        </p:nvGraphicFramePr>
        <p:xfrm>
          <a:off x="4572000" y="1750164"/>
          <a:ext cx="3149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6" name="Equation" r:id="rId5" imgW="1574800" imgH="266700" progId="Equation.DSMT4">
                  <p:embed/>
                </p:oleObj>
              </mc:Choice>
              <mc:Fallback>
                <p:oleObj name="Equation" r:id="rId5" imgW="15748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1750164"/>
                        <a:ext cx="31496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11129"/>
              </p:ext>
            </p:extLst>
          </p:nvPr>
        </p:nvGraphicFramePr>
        <p:xfrm>
          <a:off x="4572000" y="2470244"/>
          <a:ext cx="2971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7" name="Equation" r:id="rId7" imgW="1485900" imgH="266700" progId="Equation.DSMT4">
                  <p:embed/>
                </p:oleObj>
              </mc:Choice>
              <mc:Fallback>
                <p:oleObj name="Equation" r:id="rId7" imgW="14859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2470244"/>
                        <a:ext cx="2971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259548"/>
              </p:ext>
            </p:extLst>
          </p:nvPr>
        </p:nvGraphicFramePr>
        <p:xfrm>
          <a:off x="4572000" y="3190324"/>
          <a:ext cx="3886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38" name="Equation" r:id="rId9" imgW="1943100" imgH="266700" progId="Equation.DSMT4">
                  <p:embed/>
                </p:oleObj>
              </mc:Choice>
              <mc:Fallback>
                <p:oleObj name="Equation" r:id="rId9" imgW="19431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0" y="3190324"/>
                        <a:ext cx="3886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251520" y="1030084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C.A.</a:t>
            </a:r>
          </a:p>
          <a:p>
            <a:pPr algn="l"/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Muratura</a:t>
            </a:r>
          </a:p>
          <a:p>
            <a:pPr algn="l"/>
            <a:endParaRPr lang="it-IT" sz="24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Acciaio</a:t>
            </a:r>
          </a:p>
          <a:p>
            <a:pPr algn="l"/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Composte acciaio-calcestruzzo</a:t>
            </a:r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4114815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: a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zioni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progettazione geotecnica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controlli sul calcestruzzo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durabilità delle strutture in c.a.</a:t>
            </a: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M: affidabilità del progetto di una costruzione in muratura</a:t>
            </a:r>
          </a:p>
          <a:p>
            <a:pPr algn="l"/>
            <a:r>
              <a:rPr lang="it-IT"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000" b="1" dirty="0">
                <a:solidFill>
                  <a:srgbClr val="FFFFFF"/>
                </a:solidFill>
                <a:latin typeface="Calibri"/>
                <a:cs typeface="Calibri"/>
              </a:rPr>
              <a:t>affidabilità del progetto di una costruzione in </a:t>
            </a:r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acciaio</a:t>
            </a: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H: controlli sul calcestruzzo e affidabilità del progetto di una costruzione in acciaio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1520" y="-2738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Indice di ‘</a:t>
            </a:r>
            <a:r>
              <a:rPr lang="it-IT" sz="3600" b="1" dirty="0" err="1" smtClean="0">
                <a:solidFill>
                  <a:srgbClr val="FFFFFF"/>
                </a:solidFill>
                <a:latin typeface="Calibri"/>
                <a:cs typeface="Calibri"/>
              </a:rPr>
              <a:t>Condition</a:t>
            </a:r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 Rating’ </a:t>
            </a:r>
          </a:p>
          <a:p>
            <a:pPr algn="r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(Palmisano, </a:t>
            </a:r>
            <a:r>
              <a:rPr lang="it-IT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subm</a:t>
            </a:r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.)</a:t>
            </a:r>
            <a:endParaRPr lang="it-IT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661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enza tito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920880" cy="598752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516216" y="6237312"/>
            <a:ext cx="206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Palmisano (</a:t>
            </a:r>
            <a:r>
              <a:rPr lang="it-IT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subm</a:t>
            </a:r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.)</a:t>
            </a:r>
            <a:endParaRPr lang="it-IT" sz="18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661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812622"/>
              </p:ext>
            </p:extLst>
          </p:nvPr>
        </p:nvGraphicFramePr>
        <p:xfrm>
          <a:off x="2771800" y="756816"/>
          <a:ext cx="3581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3" imgW="1790700" imgH="508000" progId="Equation.DSMT4">
                  <p:embed/>
                </p:oleObj>
              </mc:Choice>
              <mc:Fallback>
                <p:oleObj name="Equation" r:id="rId3" imgW="17907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1800" y="756816"/>
                        <a:ext cx="35814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4"/>
          <p:cNvSpPr/>
          <p:nvPr/>
        </p:nvSpPr>
        <p:spPr>
          <a:xfrm>
            <a:off x="251520" y="-27384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Indice di ‘</a:t>
            </a:r>
            <a:r>
              <a:rPr lang="it-IT" sz="3600" b="1" dirty="0" err="1" smtClean="0">
                <a:solidFill>
                  <a:srgbClr val="FFFFFF"/>
                </a:solidFill>
                <a:latin typeface="Calibri"/>
                <a:cs typeface="Calibri"/>
              </a:rPr>
              <a:t>Seismic</a:t>
            </a:r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 Rating’ </a:t>
            </a:r>
          </a:p>
          <a:p>
            <a:pPr algn="r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(Greco et al., 2012)</a:t>
            </a:r>
            <a:endParaRPr lang="it-IT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1955552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Indice di ‘</a:t>
            </a:r>
            <a:r>
              <a:rPr lang="it-IT" sz="3600" b="1" dirty="0" err="1" smtClean="0">
                <a:solidFill>
                  <a:srgbClr val="FFFFFF"/>
                </a:solidFill>
                <a:latin typeface="Calibri"/>
                <a:cs typeface="Calibri"/>
              </a:rPr>
              <a:t>Functionality</a:t>
            </a:r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 Rating’ </a:t>
            </a:r>
          </a:p>
          <a:p>
            <a:pPr algn="r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(Greco et al., 2012)</a:t>
            </a:r>
            <a:endParaRPr lang="it-IT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86293"/>
              </p:ext>
            </p:extLst>
          </p:nvPr>
        </p:nvGraphicFramePr>
        <p:xfrm>
          <a:off x="3491880" y="2996952"/>
          <a:ext cx="1778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5" imgW="889000" imgH="520700" progId="Equation.DSMT4">
                  <p:embed/>
                </p:oleObj>
              </mc:Choice>
              <mc:Fallback>
                <p:oleObj name="Equation" r:id="rId5" imgW="8890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1880" y="2996952"/>
                        <a:ext cx="17780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5580112" y="2996952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Tipologia della scuola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Numero degli studenti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000" b="1" dirty="0" smtClean="0">
                <a:solidFill>
                  <a:srgbClr val="FFFFFF"/>
                </a:solidFill>
                <a:latin typeface="Calibri"/>
                <a:cs typeface="Calibri"/>
              </a:rPr>
              <a:t>Massimo numero di studenti</a:t>
            </a:r>
            <a:endParaRPr lang="it-IT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474531"/>
              </p:ext>
            </p:extLst>
          </p:nvPr>
        </p:nvGraphicFramePr>
        <p:xfrm>
          <a:off x="3203848" y="5187776"/>
          <a:ext cx="34036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7" imgW="1701800" imgH="812800" progId="Equation.DSMT4">
                  <p:embed/>
                </p:oleObj>
              </mc:Choice>
              <mc:Fallback>
                <p:oleObj name="Equation" r:id="rId7" imgW="1701800" imgH="81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03848" y="5187776"/>
                        <a:ext cx="3403600" cy="162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tangolo 10"/>
          <p:cNvSpPr/>
          <p:nvPr/>
        </p:nvSpPr>
        <p:spPr>
          <a:xfrm>
            <a:off x="323528" y="4491117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Indice di ‘</a:t>
            </a:r>
            <a:r>
              <a:rPr lang="it-IT" sz="3600" b="1" dirty="0" err="1" smtClean="0">
                <a:solidFill>
                  <a:srgbClr val="FFFFFF"/>
                </a:solidFill>
                <a:latin typeface="Calibri"/>
                <a:cs typeface="Calibri"/>
              </a:rPr>
              <a:t>Maintenance</a:t>
            </a:r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 Rating’ </a:t>
            </a:r>
          </a:p>
          <a:p>
            <a:pPr algn="r"/>
            <a:r>
              <a:rPr lang="it-IT" sz="1800" b="1" dirty="0" smtClean="0">
                <a:solidFill>
                  <a:srgbClr val="FFFFFF"/>
                </a:solidFill>
                <a:latin typeface="Calibri"/>
                <a:cs typeface="Calibri"/>
              </a:rPr>
              <a:t>(Greco et al., 2012)</a:t>
            </a:r>
            <a:endParaRPr lang="it-IT" sz="1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579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.4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4"/>
          <a:stretch/>
        </p:blipFill>
        <p:spPr>
          <a:xfrm>
            <a:off x="2339752" y="1052736"/>
            <a:ext cx="4464496" cy="4519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251520" y="-273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Ex Provincia di Bari: 802 scuole</a:t>
            </a:r>
          </a:p>
        </p:txBody>
      </p:sp>
    </p:spTree>
    <p:extLst>
      <p:ext uri="{BB962C8B-B14F-4D97-AF65-F5344CB8AC3E}">
        <p14:creationId xmlns:p14="http://schemas.microsoft.com/office/powerpoint/2010/main" val="2106661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.5 co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717792" cy="50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0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.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052736"/>
            <a:ext cx="4437507" cy="2052000"/>
          </a:xfrm>
          <a:prstGeom prst="rect">
            <a:avLst/>
          </a:prstGeom>
        </p:spPr>
      </p:pic>
      <p:pic>
        <p:nvPicPr>
          <p:cNvPr id="3" name="Immagine 2" descr="Fig.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04" y="1052736"/>
            <a:ext cx="4464000" cy="2046000"/>
          </a:xfrm>
          <a:prstGeom prst="rect">
            <a:avLst/>
          </a:prstGeom>
        </p:spPr>
      </p:pic>
      <p:pic>
        <p:nvPicPr>
          <p:cNvPr id="4" name="Immagine 3" descr="Fig.8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" y="4140859"/>
            <a:ext cx="4464000" cy="2021609"/>
          </a:xfrm>
          <a:prstGeom prst="rect">
            <a:avLst/>
          </a:prstGeom>
        </p:spPr>
      </p:pic>
      <p:pic>
        <p:nvPicPr>
          <p:cNvPr id="5" name="Immagine 4" descr="Fig.9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"/>
          <a:stretch/>
        </p:blipFill>
        <p:spPr>
          <a:xfrm>
            <a:off x="4644504" y="4140856"/>
            <a:ext cx="4462366" cy="20244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 bwMode="auto">
          <a:xfrm>
            <a:off x="565150" y="2241426"/>
            <a:ext cx="3816350" cy="450850"/>
          </a:xfrm>
          <a:prstGeom prst="rect">
            <a:avLst/>
          </a:prstGeom>
          <a:solidFill>
            <a:srgbClr val="00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571500" y="1790576"/>
            <a:ext cx="3816350" cy="431800"/>
          </a:xfrm>
          <a:prstGeom prst="rect">
            <a:avLst/>
          </a:prstGeom>
          <a:solidFill>
            <a:srgbClr val="FF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567184" y="1322087"/>
            <a:ext cx="3816350" cy="450481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573534" y="1174626"/>
            <a:ext cx="3816350" cy="153442"/>
          </a:xfrm>
          <a:prstGeom prst="rect">
            <a:avLst/>
          </a:prstGeom>
          <a:solidFill>
            <a:srgbClr val="FF00FF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5074022" y="2241426"/>
            <a:ext cx="3885828" cy="476250"/>
          </a:xfrm>
          <a:prstGeom prst="rect">
            <a:avLst/>
          </a:prstGeom>
          <a:solidFill>
            <a:srgbClr val="00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Rettangolo 10"/>
          <p:cNvSpPr/>
          <p:nvPr/>
        </p:nvSpPr>
        <p:spPr bwMode="auto">
          <a:xfrm>
            <a:off x="5080372" y="1790576"/>
            <a:ext cx="3866778" cy="469900"/>
          </a:xfrm>
          <a:prstGeom prst="rect">
            <a:avLst/>
          </a:prstGeom>
          <a:solidFill>
            <a:srgbClr val="FF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5076056" y="1340768"/>
            <a:ext cx="3877444" cy="462508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5082406" y="1193676"/>
            <a:ext cx="3864744" cy="134392"/>
          </a:xfrm>
          <a:prstGeom prst="rect">
            <a:avLst/>
          </a:prstGeom>
          <a:solidFill>
            <a:srgbClr val="FF00FF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527050" y="5330632"/>
            <a:ext cx="3900934" cy="425450"/>
          </a:xfrm>
          <a:prstGeom prst="rect">
            <a:avLst/>
          </a:prstGeom>
          <a:solidFill>
            <a:srgbClr val="00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533400" y="4879782"/>
            <a:ext cx="3894584" cy="431800"/>
          </a:xfrm>
          <a:prstGeom prst="rect">
            <a:avLst/>
          </a:prstGeom>
          <a:solidFill>
            <a:srgbClr val="FF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529084" y="4429974"/>
            <a:ext cx="3898900" cy="431800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ttangolo 16"/>
          <p:cNvSpPr/>
          <p:nvPr/>
        </p:nvSpPr>
        <p:spPr bwMode="auto">
          <a:xfrm>
            <a:off x="535434" y="4249098"/>
            <a:ext cx="3892550" cy="168176"/>
          </a:xfrm>
          <a:prstGeom prst="rect">
            <a:avLst/>
          </a:prstGeom>
          <a:solidFill>
            <a:srgbClr val="FF00FF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5074022" y="5317932"/>
            <a:ext cx="3885828" cy="476250"/>
          </a:xfrm>
          <a:prstGeom prst="rect">
            <a:avLst/>
          </a:prstGeom>
          <a:solidFill>
            <a:srgbClr val="00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5080372" y="4867082"/>
            <a:ext cx="3866778" cy="469900"/>
          </a:xfrm>
          <a:prstGeom prst="rect">
            <a:avLst/>
          </a:prstGeom>
          <a:solidFill>
            <a:srgbClr val="FFFF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ttangolo 19"/>
          <p:cNvSpPr/>
          <p:nvPr/>
        </p:nvSpPr>
        <p:spPr bwMode="auto">
          <a:xfrm>
            <a:off x="5076056" y="4417274"/>
            <a:ext cx="3877444" cy="462508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Rettangolo 20"/>
          <p:cNvSpPr/>
          <p:nvPr/>
        </p:nvSpPr>
        <p:spPr bwMode="auto">
          <a:xfrm>
            <a:off x="5082406" y="4270182"/>
            <a:ext cx="3864744" cy="152400"/>
          </a:xfrm>
          <a:prstGeom prst="rect">
            <a:avLst/>
          </a:prstGeom>
          <a:solidFill>
            <a:srgbClr val="FF00FF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83568" y="519063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Condition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5364088" y="548680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Seismic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83568" y="3645024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Functionality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5364088" y="3645024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Risk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 Rating</a:t>
            </a:r>
          </a:p>
        </p:txBody>
      </p:sp>
    </p:spTree>
    <p:extLst>
      <p:ext uri="{BB962C8B-B14F-4D97-AF65-F5344CB8AC3E}">
        <p14:creationId xmlns:p14="http://schemas.microsoft.com/office/powerpoint/2010/main" val="4225560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2996952"/>
            <a:ext cx="8640960" cy="83099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642915"/>
            <a:r>
              <a:rPr lang="en-GB" sz="5400" b="1" i="1" dirty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U</a:t>
            </a:r>
            <a:r>
              <a:rPr lang="en-GB" sz="5400" b="1" i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n </a:t>
            </a:r>
            <a:r>
              <a:rPr lang="en-GB" sz="5400" b="1" i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esempio</a:t>
            </a:r>
            <a:endParaRPr lang="en-GB" sz="5400" b="1" i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8270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4.jpg" descr="Fig"/>
          <p:cNvPicPr/>
          <p:nvPr/>
        </p:nvPicPr>
        <p:blipFill>
          <a:blip r:embed="rId2">
            <a:extLst/>
          </a:blip>
          <a:srcRect b="2287"/>
          <a:stretch>
            <a:fillRect/>
          </a:stretch>
        </p:blipFill>
        <p:spPr>
          <a:xfrm>
            <a:off x="377787" y="3461769"/>
            <a:ext cx="4500001" cy="2921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5.png" descr="Palmisano-Fig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789" y="474828"/>
            <a:ext cx="4500001" cy="291493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5525853" y="4469881"/>
            <a:ext cx="3240361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Foggia (1999)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(67 deceduti)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Cause: errori di progettazione e costruzione</a:t>
            </a:r>
          </a:p>
        </p:txBody>
      </p:sp>
      <p:pic>
        <p:nvPicPr>
          <p:cNvPr id="190" name="image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3884" y="509441"/>
            <a:ext cx="2520281" cy="381358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arrotondato 1"/>
          <p:cNvSpPr/>
          <p:nvPr/>
        </p:nvSpPr>
        <p:spPr bwMode="auto">
          <a:xfrm>
            <a:off x="251520" y="2420888"/>
            <a:ext cx="8568952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5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Sisma?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kumimoji="0" lang="it-IT" sz="5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8617"/>
            <a:ext cx="8424936" cy="28931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Comune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di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Monopoli</a:t>
            </a:r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6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28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Livello</a:t>
            </a:r>
            <a:r>
              <a:rPr lang="en-GB" sz="28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0: 27 </a:t>
            </a:r>
            <a:r>
              <a:rPr lang="en-GB" sz="28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scuole</a:t>
            </a:r>
            <a:endParaRPr lang="en-GB" sz="2800" b="1" dirty="0" smtClean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6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28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Livello</a:t>
            </a:r>
            <a:r>
              <a:rPr lang="en-GB" sz="28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1: 4 </a:t>
            </a:r>
            <a:r>
              <a:rPr lang="en-GB" sz="28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scuole</a:t>
            </a:r>
            <a:endParaRPr lang="en-GB" sz="2800" b="1" dirty="0" smtClean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28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</p:txBody>
      </p:sp>
      <p:sp>
        <p:nvSpPr>
          <p:cNvPr id="3" name="Freccia in giù 3"/>
          <p:cNvSpPr/>
          <p:nvPr/>
        </p:nvSpPr>
        <p:spPr bwMode="auto">
          <a:xfrm>
            <a:off x="4283968" y="548680"/>
            <a:ext cx="576064" cy="576064"/>
          </a:xfrm>
          <a:prstGeom prst="downArrow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Freccia in giù 3"/>
          <p:cNvSpPr/>
          <p:nvPr/>
        </p:nvSpPr>
        <p:spPr bwMode="auto">
          <a:xfrm>
            <a:off x="4283968" y="1484784"/>
            <a:ext cx="576064" cy="576064"/>
          </a:xfrm>
          <a:prstGeom prst="downArrow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Immagine 5" descr="Schermata 2015-06-17 alle 10.1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64904"/>
            <a:ext cx="5652120" cy="41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48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5-06-17 alle 10.1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5656"/>
            <a:ext cx="9382488" cy="691104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 bwMode="auto">
          <a:xfrm>
            <a:off x="4355976" y="3140968"/>
            <a:ext cx="1368152" cy="6480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8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6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3960440" cy="2970330"/>
          </a:xfrm>
          <a:prstGeom prst="rect">
            <a:avLst/>
          </a:prstGeom>
        </p:spPr>
      </p:pic>
      <p:pic>
        <p:nvPicPr>
          <p:cNvPr id="4" name="Immagine 3" descr="Modugn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84984"/>
            <a:ext cx="6739128" cy="3422904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 bwMode="auto">
          <a:xfrm>
            <a:off x="1259632" y="3429000"/>
            <a:ext cx="3240360" cy="19442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8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99592" y="522920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srgbClr val="FFFFFF"/>
                </a:solidFill>
                <a:latin typeface="Calibri"/>
                <a:cs typeface="Calibri"/>
              </a:rPr>
              <a:t>2.65 </a:t>
            </a:r>
            <a:r>
              <a:rPr lang="it-IT" sz="3600" b="1" dirty="0" err="1" smtClean="0">
                <a:solidFill>
                  <a:srgbClr val="FFFFFF"/>
                </a:solidFill>
                <a:latin typeface="Calibri"/>
                <a:cs typeface="Calibri"/>
              </a:rPr>
              <a:t>MPa</a:t>
            </a:r>
            <a:endParaRPr lang="it-IT" sz="18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Freccia in giù 3"/>
          <p:cNvSpPr/>
          <p:nvPr/>
        </p:nvSpPr>
        <p:spPr bwMode="auto">
          <a:xfrm rot="16200000">
            <a:off x="4175956" y="2960948"/>
            <a:ext cx="792088" cy="864096"/>
          </a:xfrm>
          <a:prstGeom prst="downArrow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Immagine 5" descr="foto_tufo1-1024x7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/>
          <a:stretch/>
        </p:blipFill>
        <p:spPr>
          <a:xfrm>
            <a:off x="5163444" y="1916832"/>
            <a:ext cx="358502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magine 6" descr="DSCN10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15832"/>
          <a:stretch/>
        </p:blipFill>
        <p:spPr>
          <a:xfrm>
            <a:off x="251520" y="1484784"/>
            <a:ext cx="3694238" cy="3681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5560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liba_stemm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2088232" cy="208823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708920"/>
            <a:ext cx="5832648" cy="1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7.jpeg" descr="DSCN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696" y="369566"/>
            <a:ext cx="3923929" cy="294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8.jpg" descr="foto 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5655" y="396950"/>
            <a:ext cx="1915698" cy="28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9.jpg" descr="foto 1"/>
          <p:cNvPicPr/>
          <p:nvPr/>
        </p:nvPicPr>
        <p:blipFill>
          <a:blip r:embed="rId4">
            <a:extLst/>
          </a:blip>
          <a:srcRect l="5085" r="8534"/>
          <a:stretch>
            <a:fillRect/>
          </a:stretch>
        </p:blipFill>
        <p:spPr>
          <a:xfrm>
            <a:off x="2294475" y="3321894"/>
            <a:ext cx="3414798" cy="31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10.jpg" descr="foto 16 -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647" y="3356434"/>
            <a:ext cx="2082743" cy="31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5565256" y="4113982"/>
            <a:ext cx="3168353" cy="11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Napoli (2001)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Cause: errori di progettazione</a:t>
            </a:r>
          </a:p>
        </p:txBody>
      </p:sp>
      <p:pic>
        <p:nvPicPr>
          <p:cNvPr id="197" name="image11.jpg" descr="Foto 15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1160" y="404838"/>
            <a:ext cx="1991812" cy="28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arrotondato 7"/>
          <p:cNvSpPr/>
          <p:nvPr/>
        </p:nvSpPr>
        <p:spPr bwMode="auto">
          <a:xfrm>
            <a:off x="251520" y="2420888"/>
            <a:ext cx="8568952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5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Sisma?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kumimoji="0" lang="it-IT" sz="5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127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12.png" descr="SALERNO"/>
          <p:cNvPicPr/>
          <p:nvPr/>
        </p:nvPicPr>
        <p:blipFill>
          <a:blip r:embed="rId2">
            <a:extLst/>
          </a:blip>
          <a:srcRect l="52809" b="849"/>
          <a:stretch>
            <a:fillRect/>
          </a:stretch>
        </p:blipFill>
        <p:spPr>
          <a:xfrm>
            <a:off x="2409316" y="418516"/>
            <a:ext cx="2292225" cy="30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12.png" descr="SALERNO"/>
          <p:cNvPicPr/>
          <p:nvPr/>
        </p:nvPicPr>
        <p:blipFill>
          <a:blip r:embed="rId2">
            <a:extLst/>
          </a:blip>
          <a:srcRect l="243" r="53203" b="849"/>
          <a:stretch>
            <a:fillRect/>
          </a:stretch>
        </p:blipFill>
        <p:spPr>
          <a:xfrm>
            <a:off x="32630" y="432630"/>
            <a:ext cx="2261476" cy="30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5721684" y="4135548"/>
            <a:ext cx="3096345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Salerno (2007)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Cause: errori di progettazione e costruzione</a:t>
            </a:r>
          </a:p>
        </p:txBody>
      </p:sp>
      <p:pic>
        <p:nvPicPr>
          <p:cNvPr id="205" name="image13.jpeg" descr="Foto3del30_05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1639" y="418516"/>
            <a:ext cx="4079731" cy="30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14.jpg" descr="143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061" y="3559484"/>
            <a:ext cx="2995850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15.jpg" descr="139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3412" y="3559484"/>
            <a:ext cx="2052064" cy="28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3020824" y="6881596"/>
            <a:ext cx="18466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51520" y="2420888"/>
            <a:ext cx="8568952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5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Sisma?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kumimoji="0" lang="it-IT" sz="5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38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2272966" y="5938353"/>
            <a:ext cx="459806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Castro Marina (2009)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Cause: errori di progettazione</a:t>
            </a:r>
          </a:p>
        </p:txBody>
      </p:sp>
      <p:pic>
        <p:nvPicPr>
          <p:cNvPr id="21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990" y="230275"/>
            <a:ext cx="4749700" cy="296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3152" y="230275"/>
            <a:ext cx="3946442" cy="296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54" y="3360130"/>
            <a:ext cx="4032089" cy="2416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85972" y="3357154"/>
            <a:ext cx="4671038" cy="242288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ttangolo arrotondato 6"/>
          <p:cNvSpPr/>
          <p:nvPr/>
        </p:nvSpPr>
        <p:spPr bwMode="auto">
          <a:xfrm>
            <a:off x="251520" y="2420888"/>
            <a:ext cx="8568952" cy="201622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5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Sisma?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kumimoji="0" lang="it-IT" sz="5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05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3.jpeg" descr="foto aerea"/>
          <p:cNvPicPr/>
          <p:nvPr/>
        </p:nvPicPr>
        <p:blipFill>
          <a:blip r:embed="rId2">
            <a:extLst/>
          </a:blip>
          <a:srcRect t="12523" b="42500"/>
          <a:stretch>
            <a:fillRect/>
          </a:stretch>
        </p:blipFill>
        <p:spPr>
          <a:xfrm>
            <a:off x="1115792" y="527593"/>
            <a:ext cx="6912447" cy="460742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1223566" y="5265988"/>
            <a:ext cx="6696869" cy="11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San Giuliano di Puglia (2002)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(deceduti 27 bambini e un’insegnante)</a:t>
            </a:r>
          </a:p>
          <a:p>
            <a:pPr defTabSz="642915">
              <a:defRPr sz="1800">
                <a:uFillTx/>
              </a:defRPr>
            </a:pPr>
            <a:r>
              <a:rPr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Cause: errori di progettazione</a:t>
            </a:r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51520" y="1844824"/>
            <a:ext cx="8568952" cy="3096344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5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Sisma?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SÌ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800" b="1" dirty="0" smtClean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kumimoji="0" lang="it-IT" sz="5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3707904" y="3356992"/>
            <a:ext cx="1656184" cy="72008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ttore 1 8"/>
          <p:cNvCxnSpPr/>
          <p:nvPr/>
        </p:nvCxnSpPr>
        <p:spPr bwMode="auto">
          <a:xfrm flipH="1">
            <a:off x="4067944" y="2780928"/>
            <a:ext cx="792088" cy="1224136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949416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2 4"/>
          <p:cNvCxnSpPr/>
          <p:nvPr/>
        </p:nvCxnSpPr>
        <p:spPr bwMode="auto">
          <a:xfrm flipV="1">
            <a:off x="899592" y="404664"/>
            <a:ext cx="0" cy="57606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nettore 2 5"/>
          <p:cNvCxnSpPr/>
          <p:nvPr/>
        </p:nvCxnSpPr>
        <p:spPr bwMode="auto">
          <a:xfrm>
            <a:off x="899592" y="6165304"/>
            <a:ext cx="7416824" cy="720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>
            <a:off x="899592" y="404664"/>
            <a:ext cx="741682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ttore 2 12"/>
          <p:cNvCxnSpPr/>
          <p:nvPr/>
        </p:nvCxnSpPr>
        <p:spPr bwMode="auto">
          <a:xfrm>
            <a:off x="8316416" y="404664"/>
            <a:ext cx="0" cy="58326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Shape 200"/>
          <p:cNvSpPr/>
          <p:nvPr/>
        </p:nvSpPr>
        <p:spPr>
          <a:xfrm>
            <a:off x="3131840" y="6309320"/>
            <a:ext cx="30604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lang="it-IT"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n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umero edifici</a:t>
            </a:r>
            <a:endParaRPr sz="2400" b="1" dirty="0">
              <a:solidFill>
                <a:srgbClr val="FFFFFF"/>
              </a:solidFill>
              <a:latin typeface="Calibri"/>
              <a:ea typeface="Myriad Pro Semibold"/>
              <a:cs typeface="Calibri"/>
              <a:sym typeface="Myriad Pro Semibold"/>
            </a:endParaRPr>
          </a:p>
        </p:txBody>
      </p:sp>
      <p:sp>
        <p:nvSpPr>
          <p:cNvPr id="18" name="Shape 200"/>
          <p:cNvSpPr/>
          <p:nvPr/>
        </p:nvSpPr>
        <p:spPr>
          <a:xfrm>
            <a:off x="-36512" y="2924944"/>
            <a:ext cx="10081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642915">
              <a:defRPr sz="1800">
                <a:uFillTx/>
              </a:defRPr>
            </a:pPr>
            <a:r>
              <a:rPr lang="it-IT" sz="2400" b="1" dirty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s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  <a:sym typeface="Myriad Pro Semibold"/>
              </a:rPr>
              <a:t>pesa</a:t>
            </a:r>
            <a:endParaRPr sz="2400" b="1" dirty="0">
              <a:solidFill>
                <a:srgbClr val="FFFFFF"/>
              </a:solidFill>
              <a:latin typeface="Calibri"/>
              <a:ea typeface="Myriad Pro Semibold"/>
              <a:cs typeface="Calibri"/>
              <a:sym typeface="Myriad Pro Semibold"/>
            </a:endParaRPr>
          </a:p>
        </p:txBody>
      </p:sp>
      <p:sp>
        <p:nvSpPr>
          <p:cNvPr id="21" name="Ovale 20"/>
          <p:cNvSpPr>
            <a:spLocks noChangeAspect="1"/>
          </p:cNvSpPr>
          <p:nvPr/>
        </p:nvSpPr>
        <p:spPr bwMode="auto">
          <a:xfrm>
            <a:off x="2051720" y="476672"/>
            <a:ext cx="1188109" cy="1188109"/>
          </a:xfrm>
          <a:prstGeom prst="ellipse">
            <a:avLst/>
          </a:prstGeom>
          <a:solidFill>
            <a:srgbClr val="FF0000">
              <a:alpha val="7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OPCM 3274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  <p:sp>
        <p:nvSpPr>
          <p:cNvPr id="22" name="Ovale 21"/>
          <p:cNvSpPr>
            <a:spLocks noChangeAspect="1"/>
          </p:cNvSpPr>
          <p:nvPr/>
        </p:nvSpPr>
        <p:spPr bwMode="auto">
          <a:xfrm>
            <a:off x="971600" y="4869160"/>
            <a:ext cx="1188109" cy="1188109"/>
          </a:xfrm>
          <a:prstGeom prst="ellipse">
            <a:avLst/>
          </a:prstGeom>
          <a:solidFill>
            <a:srgbClr val="FF0000">
              <a:alpha val="7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Privati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  <p:sp>
        <p:nvSpPr>
          <p:cNvPr id="23" name="Ovale 22"/>
          <p:cNvSpPr>
            <a:spLocks noChangeAspect="1"/>
          </p:cNvSpPr>
          <p:nvPr/>
        </p:nvSpPr>
        <p:spPr bwMode="auto">
          <a:xfrm>
            <a:off x="7452320" y="4941168"/>
            <a:ext cx="1188109" cy="1188109"/>
          </a:xfrm>
          <a:prstGeom prst="ellipse">
            <a:avLst/>
          </a:prstGeom>
          <a:solidFill>
            <a:srgbClr val="00FF00">
              <a:alpha val="7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/>
                <a:ea typeface="ヒラギノ角ゴ ProN W3" charset="0"/>
                <a:cs typeface="Calibri"/>
                <a:sym typeface="Gill Sans" charset="0"/>
              </a:rPr>
              <a:t>VATS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/>
              <a:ea typeface="ヒラギノ角ゴ ProN W3" charset="0"/>
              <a:cs typeface="Calibri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242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2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88640"/>
            <a:ext cx="8424936" cy="196977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642915"/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La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scala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dell’analisi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è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territoriale</a:t>
            </a:r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  <a:p>
            <a:pPr defTabSz="642915"/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Approccio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2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multilivello</a:t>
            </a:r>
            <a:endParaRPr lang="en-GB" sz="32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</p:txBody>
      </p:sp>
      <p:sp>
        <p:nvSpPr>
          <p:cNvPr id="4" name="Freccia in giù 3"/>
          <p:cNvSpPr/>
          <p:nvPr/>
        </p:nvSpPr>
        <p:spPr bwMode="auto">
          <a:xfrm>
            <a:off x="4067944" y="836712"/>
            <a:ext cx="864096" cy="792088"/>
          </a:xfrm>
          <a:prstGeom prst="downArrow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2924944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4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ivello 0: dati poveri</a:t>
            </a:r>
          </a:p>
          <a:p>
            <a:pPr algn="l"/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livello 1: ispezioni visive, limitate prove</a:t>
            </a:r>
          </a:p>
          <a:p>
            <a:pPr algn="l"/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r>
              <a:rPr lang="it-IT" sz="2400" b="1" dirty="0" smtClean="0">
                <a:solidFill>
                  <a:srgbClr val="FFFFFF"/>
                </a:solidFill>
                <a:latin typeface="Calibri"/>
                <a:cs typeface="Calibri"/>
              </a:rPr>
              <a:t>livello 2: analisi di dettaglio</a:t>
            </a:r>
            <a:endParaRPr lang="it-IT" sz="2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868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2996952"/>
            <a:ext cx="8640960" cy="55399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642915"/>
            <a:r>
              <a:rPr lang="en-GB" sz="36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Valutazione</a:t>
            </a:r>
            <a:r>
              <a:rPr lang="en-GB" sz="36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del </a:t>
            </a:r>
            <a:r>
              <a:rPr lang="en-GB" sz="36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rischio</a:t>
            </a:r>
            <a:r>
              <a:rPr lang="en-GB" sz="36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strutturale</a:t>
            </a:r>
            <a:r>
              <a:rPr lang="en-GB" sz="36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a </a:t>
            </a:r>
            <a:r>
              <a:rPr lang="en-GB" sz="3600" b="1" dirty="0" err="1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livello</a:t>
            </a:r>
            <a:r>
              <a:rPr lang="en-GB" sz="3600" b="1" dirty="0" smtClean="0">
                <a:solidFill>
                  <a:srgbClr val="FFFFFF"/>
                </a:solidFill>
                <a:latin typeface="Calibri"/>
                <a:ea typeface="Myriad Pro Semibold"/>
                <a:cs typeface="Calibri"/>
              </a:rPr>
              <a:t> ‘0’</a:t>
            </a:r>
            <a:endParaRPr lang="en-GB" sz="3600" b="1" dirty="0">
              <a:solidFill>
                <a:srgbClr val="FFFFFF"/>
              </a:solidFill>
              <a:latin typeface="Calibri"/>
              <a:ea typeface="Myriad Pro Semi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3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Vuota">
  <a:themeElements>
    <a:clrScheme name="">
      <a:dk1>
        <a:srgbClr val="000000"/>
      </a:dk1>
      <a:lt1>
        <a:srgbClr val="003366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DB8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- Vuota">
  <a:themeElements>
    <a:clrScheme name="">
      <a:dk1>
        <a:srgbClr val="000000"/>
      </a:dk1>
      <a:lt1>
        <a:srgbClr val="003366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DB8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Vuota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#6">
  <a:themeElements>
    <a:clrScheme name="">
      <a:dk1>
        <a:srgbClr val="000000"/>
      </a:dk1>
      <a:lt1>
        <a:srgbClr val="003366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DB8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6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olo e contenuto 4">
  <a:themeElements>
    <a:clrScheme name="">
      <a:dk1>
        <a:srgbClr val="000000"/>
      </a:dk1>
      <a:lt1>
        <a:srgbClr val="003366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DB8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 4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olo e sottotitol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olo e sottotito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olo e sotto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aster #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ster #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Pages>0</Pages>
  <Words>463</Words>
  <Characters>0</Characters>
  <Application>Microsoft Macintosh PowerPoint</Application>
  <PresentationFormat>Presentazione su schermo (4:3)</PresentationFormat>
  <Lines>0</Lines>
  <Paragraphs>106</Paragraphs>
  <Slides>24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Default - Vuota</vt:lpstr>
      <vt:lpstr>2_Default - Vuota</vt:lpstr>
      <vt:lpstr>Master #6</vt:lpstr>
      <vt:lpstr>Default - Titolo e contenuto 4</vt:lpstr>
      <vt:lpstr>Titolo e sottotitolo</vt:lpstr>
      <vt:lpstr>Master #2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/>
  <cp:keywords/>
  <dc:description/>
  <cp:lastModifiedBy>Fabrizio Palmisano</cp:lastModifiedBy>
  <cp:revision>221</cp:revision>
  <cp:lastPrinted>2014-08-31T14:50:32Z</cp:lastPrinted>
  <dcterms:modified xsi:type="dcterms:W3CDTF">2015-06-19T10:14:25Z</dcterms:modified>
</cp:coreProperties>
</file>